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314" r:id="rId3"/>
    <p:sldId id="330" r:id="rId4"/>
    <p:sldId id="339" r:id="rId5"/>
    <p:sldId id="341" r:id="rId6"/>
    <p:sldId id="315" r:id="rId7"/>
    <p:sldId id="340" r:id="rId8"/>
    <p:sldId id="342" r:id="rId9"/>
    <p:sldId id="331" r:id="rId10"/>
    <p:sldId id="333" r:id="rId11"/>
    <p:sldId id="344" r:id="rId12"/>
    <p:sldId id="345" r:id="rId13"/>
    <p:sldId id="343" r:id="rId14"/>
    <p:sldId id="346" r:id="rId15"/>
    <p:sldId id="347" r:id="rId16"/>
    <p:sldId id="336" r:id="rId17"/>
    <p:sldId id="335" r:id="rId18"/>
    <p:sldId id="338" r:id="rId19"/>
  </p:sldIdLst>
  <p:sldSz cx="9144000" cy="5143500" type="screen16x9"/>
  <p:notesSz cx="6858000" cy="9144000"/>
  <p:embeddedFontLst>
    <p:embeddedFont>
      <p:font typeface="Mulish" pitchFamily="2" charset="77"/>
      <p:regular r:id="rId21"/>
      <p:bold r:id="rId22"/>
      <p:italic r:id="rId23"/>
      <p:boldItalic r:id="rId24"/>
    </p:embeddedFont>
    <p:embeddedFont>
      <p:font typeface="Poppins SemiBold" panose="020B0604020202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599DA7-0BB2-4D93-AB94-8CC7803ACDAB}">
  <a:tblStyle styleId="{AD599DA7-0BB2-4D93-AB94-8CC7803ACD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4"/>
    <p:restoredTop sz="94662"/>
  </p:normalViewPr>
  <p:slideViewPr>
    <p:cSldViewPr snapToGrid="0">
      <p:cViewPr varScale="1">
        <p:scale>
          <a:sx n="179" d="100"/>
          <a:sy n="179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513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268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6619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7621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818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573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0157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2885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018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711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168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407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842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797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6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89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e36db9e72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e36db9e72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247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04100" y="539500"/>
            <a:ext cx="4892100" cy="24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953500"/>
            <a:ext cx="24618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0" y="731375"/>
            <a:ext cx="70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0" name="Google Shape;40;p6"/>
          <p:cNvCxnSpPr/>
          <p:nvPr/>
        </p:nvCxnSpPr>
        <p:spPr>
          <a:xfrm>
            <a:off x="8429550" y="731375"/>
            <a:ext cx="707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4"/>
          <p:cNvCxnSpPr/>
          <p:nvPr/>
        </p:nvCxnSpPr>
        <p:spPr>
          <a:xfrm>
            <a:off x="4688700" y="275725"/>
            <a:ext cx="4455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43" name="Google Shape;243;p34"/>
          <p:cNvCxnSpPr/>
          <p:nvPr/>
        </p:nvCxnSpPr>
        <p:spPr>
          <a:xfrm rot="10800000">
            <a:off x="0" y="4904375"/>
            <a:ext cx="4455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35"/>
          <p:cNvCxnSpPr/>
          <p:nvPr/>
        </p:nvCxnSpPr>
        <p:spPr>
          <a:xfrm>
            <a:off x="342713" y="0"/>
            <a:ext cx="0" cy="4513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6" name="Google Shape;246;p35"/>
          <p:cNvCxnSpPr/>
          <p:nvPr/>
        </p:nvCxnSpPr>
        <p:spPr>
          <a:xfrm rot="10800000">
            <a:off x="8785338" y="630000"/>
            <a:ext cx="0" cy="4513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●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sh"/>
              <a:buChar char="○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sh"/>
              <a:buChar char="■"/>
              <a:defRPr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80" r:id="rId4"/>
    <p:sldLayoutId id="2147483681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5" Type="http://schemas.openxmlformats.org/officeDocument/2006/relationships/image" Target="../media/image33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31.pn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1.png"/><Relationship Id="rId1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31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0.png"/><Relationship Id="rId1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26.png"/><Relationship Id="rId12" Type="http://schemas.openxmlformats.org/officeDocument/2006/relationships/image" Target="../media/image19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5" Type="http://schemas.openxmlformats.org/officeDocument/2006/relationships/image" Target="../media/image11.png"/><Relationship Id="rId10" Type="http://schemas.openxmlformats.org/officeDocument/2006/relationships/image" Target="../media/image15.png"/><Relationship Id="rId19" Type="http://schemas.openxmlformats.org/officeDocument/2006/relationships/image" Target="../media/image32.png"/><Relationship Id="rId4" Type="http://schemas.openxmlformats.org/officeDocument/2006/relationships/image" Target="../media/image8.png"/><Relationship Id="rId9" Type="http://schemas.openxmlformats.org/officeDocument/2006/relationships/image" Target="../media/image24.png"/><Relationship Id="rId1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9.png"/><Relationship Id="rId18" Type="http://schemas.openxmlformats.org/officeDocument/2006/relationships/image" Target="../media/image17.png"/><Relationship Id="rId3" Type="http://schemas.openxmlformats.org/officeDocument/2006/relationships/image" Target="../media/image7.png"/><Relationship Id="rId21" Type="http://schemas.openxmlformats.org/officeDocument/2006/relationships/image" Target="../media/image32.png"/><Relationship Id="rId7" Type="http://schemas.openxmlformats.org/officeDocument/2006/relationships/image" Target="../media/image26.png"/><Relationship Id="rId12" Type="http://schemas.openxmlformats.org/officeDocument/2006/relationships/image" Target="../media/image27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5" Type="http://schemas.openxmlformats.org/officeDocument/2006/relationships/image" Target="../media/image31.png"/><Relationship Id="rId10" Type="http://schemas.openxmlformats.org/officeDocument/2006/relationships/image" Target="../media/image15.png"/><Relationship Id="rId19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24.png"/><Relationship Id="rId14" Type="http://schemas.openxmlformats.org/officeDocument/2006/relationships/image" Target="../media/image20.png"/><Relationship Id="rId2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png"/><Relationship Id="rId1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png"/><Relationship Id="rId18" Type="http://schemas.openxmlformats.org/officeDocument/2006/relationships/image" Target="../media/image17.png"/><Relationship Id="rId3" Type="http://schemas.openxmlformats.org/officeDocument/2006/relationships/image" Target="../media/image7.png"/><Relationship Id="rId21" Type="http://schemas.openxmlformats.org/officeDocument/2006/relationships/image" Target="../media/image40.png"/><Relationship Id="rId7" Type="http://schemas.openxmlformats.org/officeDocument/2006/relationships/image" Target="../media/image12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19" Type="http://schemas.openxmlformats.org/officeDocument/2006/relationships/image" Target="../media/image38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1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10" Type="http://schemas.openxmlformats.org/officeDocument/2006/relationships/image" Target="../media/image17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7.png"/><Relationship Id="rId21" Type="http://schemas.openxmlformats.org/officeDocument/2006/relationships/image" Target="../media/image30.png"/><Relationship Id="rId7" Type="http://schemas.openxmlformats.org/officeDocument/2006/relationships/image" Target="../media/image3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11.png"/><Relationship Id="rId15" Type="http://schemas.openxmlformats.org/officeDocument/2006/relationships/image" Target="../media/image24.png"/><Relationship Id="rId23" Type="http://schemas.openxmlformats.org/officeDocument/2006/relationships/image" Target="../media/image20.png"/><Relationship Id="rId10" Type="http://schemas.openxmlformats.org/officeDocument/2006/relationships/image" Target="../media/image14.png"/><Relationship Id="rId19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23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39"/>
          <p:cNvCxnSpPr/>
          <p:nvPr/>
        </p:nvCxnSpPr>
        <p:spPr>
          <a:xfrm>
            <a:off x="342713" y="11800"/>
            <a:ext cx="0" cy="4513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39"/>
          <p:cNvCxnSpPr/>
          <p:nvPr/>
        </p:nvCxnSpPr>
        <p:spPr>
          <a:xfrm>
            <a:off x="4688700" y="1552910"/>
            <a:ext cx="4455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" name="Google Shape;257;p39">
            <a:extLst>
              <a:ext uri="{FF2B5EF4-FFF2-40B4-BE49-F238E27FC236}">
                <a16:creationId xmlns:a16="http://schemas.microsoft.com/office/drawing/2014/main" id="{FCC2C97F-126C-96E7-F8AF-BF3863292A6B}"/>
              </a:ext>
            </a:extLst>
          </p:cNvPr>
          <p:cNvSpPr txBox="1">
            <a:spLocks/>
          </p:cNvSpPr>
          <p:nvPr/>
        </p:nvSpPr>
        <p:spPr>
          <a:xfrm>
            <a:off x="469375" y="1267810"/>
            <a:ext cx="7376655" cy="252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9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5200" dirty="0"/>
              <a:t>Netflix recommandation engine </a:t>
            </a:r>
            <a:endParaRPr lang="fr-FR" dirty="0"/>
          </a:p>
        </p:txBody>
      </p:sp>
      <p:sp>
        <p:nvSpPr>
          <p:cNvPr id="5" name="Google Shape;1828;p68">
            <a:extLst>
              <a:ext uri="{FF2B5EF4-FFF2-40B4-BE49-F238E27FC236}">
                <a16:creationId xmlns:a16="http://schemas.microsoft.com/office/drawing/2014/main" id="{7768141D-1997-24DA-3987-186ECF10499D}"/>
              </a:ext>
            </a:extLst>
          </p:cNvPr>
          <p:cNvSpPr/>
          <p:nvPr/>
        </p:nvSpPr>
        <p:spPr>
          <a:xfrm>
            <a:off x="7766425" y="30875"/>
            <a:ext cx="1273860" cy="1322833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EE369C2-92A2-6C5F-E11B-FF1502532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30" t="9855" r="10909" b="35636"/>
          <a:stretch/>
        </p:blipFill>
        <p:spPr>
          <a:xfrm>
            <a:off x="7869558" y="125435"/>
            <a:ext cx="1079394" cy="1147687"/>
          </a:xfrm>
          <a:prstGeom prst="ellipse">
            <a:avLst/>
          </a:prstGeom>
        </p:spPr>
      </p:pic>
      <p:sp>
        <p:nvSpPr>
          <p:cNvPr id="11" name="Google Shape;257;p39">
            <a:extLst>
              <a:ext uri="{FF2B5EF4-FFF2-40B4-BE49-F238E27FC236}">
                <a16:creationId xmlns:a16="http://schemas.microsoft.com/office/drawing/2014/main" id="{E0A7B234-FAEC-B526-39DF-22EE2BB31814}"/>
              </a:ext>
            </a:extLst>
          </p:cNvPr>
          <p:cNvSpPr txBox="1">
            <a:spLocks/>
          </p:cNvSpPr>
          <p:nvPr/>
        </p:nvSpPr>
        <p:spPr>
          <a:xfrm>
            <a:off x="4809787" y="342983"/>
            <a:ext cx="2935698" cy="695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9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pPr algn="r"/>
            <a:r>
              <a:rPr lang="fr-FR" sz="1800" dirty="0"/>
              <a:t>Mathieu Nicolle</a:t>
            </a:r>
          </a:p>
          <a:p>
            <a:pPr algn="r"/>
            <a:r>
              <a:rPr lang="fr-FR" sz="1800" dirty="0"/>
              <a:t>Alumni Lead Data </a:t>
            </a:r>
          </a:p>
          <a:p>
            <a:pPr algn="r"/>
            <a:r>
              <a:rPr lang="fr-FR" sz="1800" dirty="0"/>
              <a:t>Session 20/01 </a:t>
            </a:r>
            <a:r>
              <a:rPr lang="fr-FR" sz="1800" dirty="0">
                <a:sym typeface="Wingdings" pitchFamily="2" charset="2"/>
              </a:rPr>
              <a:t> 10/02</a:t>
            </a:r>
            <a:endParaRPr lang="fr-FR" sz="1800" dirty="0"/>
          </a:p>
        </p:txBody>
      </p:sp>
      <p:sp>
        <p:nvSpPr>
          <p:cNvPr id="8" name="Google Shape;257;p39">
            <a:extLst>
              <a:ext uri="{FF2B5EF4-FFF2-40B4-BE49-F238E27FC236}">
                <a16:creationId xmlns:a16="http://schemas.microsoft.com/office/drawing/2014/main" id="{870C519C-CE8D-2DF3-426B-AE72A7FDB3A3}"/>
              </a:ext>
            </a:extLst>
          </p:cNvPr>
          <p:cNvSpPr txBox="1">
            <a:spLocks/>
          </p:cNvSpPr>
          <p:nvPr/>
        </p:nvSpPr>
        <p:spPr>
          <a:xfrm>
            <a:off x="492901" y="65675"/>
            <a:ext cx="4584349" cy="194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96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 SemiBold"/>
              <a:buNone/>
              <a:defRPr sz="5200" b="0" i="0" u="none" strike="noStrike" cap="none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3200" dirty="0"/>
              <a:t>Lead Data</a:t>
            </a:r>
          </a:p>
          <a:p>
            <a:r>
              <a:rPr lang="fr-FR" sz="3200" dirty="0"/>
              <a:t>Final </a:t>
            </a:r>
            <a:r>
              <a:rPr lang="fr-FR" sz="3200" dirty="0" err="1"/>
              <a:t>project</a:t>
            </a:r>
            <a:endParaRPr lang="fr-FR" sz="3200" dirty="0"/>
          </a:p>
        </p:txBody>
      </p:sp>
      <p:pic>
        <p:nvPicPr>
          <p:cNvPr id="1026" name="Picture 2" descr="Les TV qui offrent la meilleure expérience Netflix en 2019 - About Netflix">
            <a:extLst>
              <a:ext uri="{FF2B5EF4-FFF2-40B4-BE49-F238E27FC236}">
                <a16:creationId xmlns:a16="http://schemas.microsoft.com/office/drawing/2014/main" id="{138BA828-250D-ABA5-5661-004B2CE30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936" y="2571750"/>
            <a:ext cx="3595974" cy="263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55;p1">
            <a:extLst>
              <a:ext uri="{FF2B5EF4-FFF2-40B4-BE49-F238E27FC236}">
                <a16:creationId xmlns:a16="http://schemas.microsoft.com/office/drawing/2014/main" id="{F3320E4A-1CCA-0E49-56D2-D3C0C6C6EC2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5057" y="3257104"/>
            <a:ext cx="1489459" cy="1078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667051" y="381622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Final infrastructure</a:t>
            </a:r>
            <a:endParaRPr dirty="0"/>
          </a:p>
        </p:txBody>
      </p:sp>
      <p:pic>
        <p:nvPicPr>
          <p:cNvPr id="5122" name="Picture 2" descr="How to Make a New Netflix Profile | Tom's Guide Forum">
            <a:extLst>
              <a:ext uri="{FF2B5EF4-FFF2-40B4-BE49-F238E27FC236}">
                <a16:creationId xmlns:a16="http://schemas.microsoft.com/office/drawing/2014/main" id="{3D8AC165-674E-B04A-DC02-ACB0429F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2162"/>
          <a:stretch/>
        </p:blipFill>
        <p:spPr bwMode="auto">
          <a:xfrm>
            <a:off x="129709" y="1318757"/>
            <a:ext cx="1450181" cy="1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 10 | Images de Clic Sur Le Bouton – Téléchargement gratuit sur Freepik">
            <a:extLst>
              <a:ext uri="{FF2B5EF4-FFF2-40B4-BE49-F238E27FC236}">
                <a16:creationId xmlns:a16="http://schemas.microsoft.com/office/drawing/2014/main" id="{AEA53BA6-9595-F24D-D292-9BB1E11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2" y="1966941"/>
            <a:ext cx="238920" cy="2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E260232-CA2C-1AD5-4CD0-6E26D371A9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229" y="3539257"/>
            <a:ext cx="2129896" cy="14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987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667051" y="381622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Final infrastructure</a:t>
            </a:r>
            <a:endParaRPr dirty="0"/>
          </a:p>
        </p:txBody>
      </p:sp>
      <p:pic>
        <p:nvPicPr>
          <p:cNvPr id="5122" name="Picture 2" descr="How to Make a New Netflix Profile | Tom's Guide Forum">
            <a:extLst>
              <a:ext uri="{FF2B5EF4-FFF2-40B4-BE49-F238E27FC236}">
                <a16:creationId xmlns:a16="http://schemas.microsoft.com/office/drawing/2014/main" id="{3D8AC165-674E-B04A-DC02-ACB0429F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2162"/>
          <a:stretch/>
        </p:blipFill>
        <p:spPr bwMode="auto">
          <a:xfrm>
            <a:off x="129709" y="1318757"/>
            <a:ext cx="1450181" cy="1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73;g2078e00e6b0_0_14">
            <a:extLst>
              <a:ext uri="{FF2B5EF4-FFF2-40B4-BE49-F238E27FC236}">
                <a16:creationId xmlns:a16="http://schemas.microsoft.com/office/drawing/2014/main" id="{AF2282EA-C0ED-4E35-90A8-DB38CC25D1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266" y="2616197"/>
            <a:ext cx="637181" cy="46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6" descr="Api - Icônes ordinateur gratuites">
            <a:extLst>
              <a:ext uri="{FF2B5EF4-FFF2-40B4-BE49-F238E27FC236}">
                <a16:creationId xmlns:a16="http://schemas.microsoft.com/office/drawing/2014/main" id="{AAEA19B2-C95A-C471-F64A-679991EA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7" y="2612165"/>
            <a:ext cx="498927" cy="4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User - Free social icons">
            <a:extLst>
              <a:ext uri="{FF2B5EF4-FFF2-40B4-BE49-F238E27FC236}">
                <a16:creationId xmlns:a16="http://schemas.microsoft.com/office/drawing/2014/main" id="{821FBEBA-D2BD-E7AA-A254-A2B29CA1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9" y="3618197"/>
            <a:ext cx="767383" cy="76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lèche vers la droite 38">
            <a:extLst>
              <a:ext uri="{FF2B5EF4-FFF2-40B4-BE49-F238E27FC236}">
                <a16:creationId xmlns:a16="http://schemas.microsoft.com/office/drawing/2014/main" id="{851BB740-DAFC-AA0F-1C85-D470E8181C25}"/>
              </a:ext>
            </a:extLst>
          </p:cNvPr>
          <p:cNvSpPr/>
          <p:nvPr/>
        </p:nvSpPr>
        <p:spPr>
          <a:xfrm rot="5400000">
            <a:off x="688349" y="3172943"/>
            <a:ext cx="347064" cy="2461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4" name="Picture 4" descr="Page 10 | Images de Clic Sur Le Bouton – Téléchargement gratuit sur Freepik">
            <a:extLst>
              <a:ext uri="{FF2B5EF4-FFF2-40B4-BE49-F238E27FC236}">
                <a16:creationId xmlns:a16="http://schemas.microsoft.com/office/drawing/2014/main" id="{AEA53BA6-9595-F24D-D292-9BB1E11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2" y="1966941"/>
            <a:ext cx="238920" cy="2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96B5593-82FF-833A-9061-B81CAAFD5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7229" y="3539257"/>
            <a:ext cx="2129896" cy="14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0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667051" y="381622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Final infrastructure</a:t>
            </a:r>
            <a:endParaRPr dirty="0"/>
          </a:p>
        </p:txBody>
      </p:sp>
      <p:pic>
        <p:nvPicPr>
          <p:cNvPr id="6" name="Google Shape;87;g205c3ea3ef4_0_41">
            <a:extLst>
              <a:ext uri="{FF2B5EF4-FFF2-40B4-BE49-F238E27FC236}">
                <a16:creationId xmlns:a16="http://schemas.microsoft.com/office/drawing/2014/main" id="{FCF41DF9-F5A4-B9D6-82CC-BC609A612F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11" y="1275723"/>
            <a:ext cx="1060635" cy="59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0;g205c3ea3ef4_0_41">
            <a:extLst>
              <a:ext uri="{FF2B5EF4-FFF2-40B4-BE49-F238E27FC236}">
                <a16:creationId xmlns:a16="http://schemas.microsoft.com/office/drawing/2014/main" id="{E825469B-67EC-89A1-D19B-B0DFADB7DF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951" y="1840790"/>
            <a:ext cx="415461" cy="583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3C8C5D73-B1C6-AA34-3EF6-4EBC3762256A}"/>
              </a:ext>
            </a:extLst>
          </p:cNvPr>
          <p:cNvGrpSpPr/>
          <p:nvPr/>
        </p:nvGrpSpPr>
        <p:grpSpPr>
          <a:xfrm>
            <a:off x="3522832" y="3438557"/>
            <a:ext cx="770061" cy="759000"/>
            <a:chOff x="6445106" y="4061804"/>
            <a:chExt cx="1148671" cy="1148671"/>
          </a:xfrm>
        </p:grpSpPr>
        <p:pic>
          <p:nvPicPr>
            <p:cNvPr id="42" name="Picture 12" descr="Movie - Free cinema icons">
              <a:extLst>
                <a:ext uri="{FF2B5EF4-FFF2-40B4-BE49-F238E27FC236}">
                  <a16:creationId xmlns:a16="http://schemas.microsoft.com/office/drawing/2014/main" id="{B57B145D-E802-DC04-E1D7-99D82C2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Movie - Free cinema icons">
              <a:extLst>
                <a:ext uri="{FF2B5EF4-FFF2-40B4-BE49-F238E27FC236}">
                  <a16:creationId xmlns:a16="http://schemas.microsoft.com/office/drawing/2014/main" id="{AFC14CC2-E9EB-07B8-0864-31FF6A3F6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Movie - Free cinema icons">
              <a:extLst>
                <a:ext uri="{FF2B5EF4-FFF2-40B4-BE49-F238E27FC236}">
                  <a16:creationId xmlns:a16="http://schemas.microsoft.com/office/drawing/2014/main" id="{B003C990-3B6D-BD4D-E78A-F580457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Movie - Free cinema icons">
              <a:extLst>
                <a:ext uri="{FF2B5EF4-FFF2-40B4-BE49-F238E27FC236}">
                  <a16:creationId xmlns:a16="http://schemas.microsoft.com/office/drawing/2014/main" id="{1877B85D-B405-FBF1-D92C-538DA6BB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ovie - Free cinema icons">
              <a:extLst>
                <a:ext uri="{FF2B5EF4-FFF2-40B4-BE49-F238E27FC236}">
                  <a16:creationId xmlns:a16="http://schemas.microsoft.com/office/drawing/2014/main" id="{1809A09A-0212-830D-A85D-47B0DA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Picture 6" descr="Svd File Icon - Download in Line Style">
            <a:extLst>
              <a:ext uri="{FF2B5EF4-FFF2-40B4-BE49-F238E27FC236}">
                <a16:creationId xmlns:a16="http://schemas.microsoft.com/office/drawing/2014/main" id="{E5941733-2255-5032-BE7D-E6F4AE90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54" y="3543019"/>
            <a:ext cx="700327" cy="7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D3C7795-AA2B-F734-A39C-CD8AD1553A6F}"/>
              </a:ext>
            </a:extLst>
          </p:cNvPr>
          <p:cNvCxnSpPr/>
          <p:nvPr/>
        </p:nvCxnSpPr>
        <p:spPr>
          <a:xfrm>
            <a:off x="1688674" y="1130383"/>
            <a:ext cx="0" cy="2304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1332679-44C3-80AC-00C5-5E53D566C066}"/>
              </a:ext>
            </a:extLst>
          </p:cNvPr>
          <p:cNvCxnSpPr/>
          <p:nvPr/>
        </p:nvCxnSpPr>
        <p:spPr>
          <a:xfrm>
            <a:off x="3320231" y="1155805"/>
            <a:ext cx="0" cy="2304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kafka-logo-wide – aperogeek">
            <a:extLst>
              <a:ext uri="{FF2B5EF4-FFF2-40B4-BE49-F238E27FC236}">
                <a16:creationId xmlns:a16="http://schemas.microsoft.com/office/drawing/2014/main" id="{3E8D6475-14F3-BD73-5A97-6FBD9E84C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90"/>
          <a:stretch/>
        </p:blipFill>
        <p:spPr bwMode="auto">
          <a:xfrm>
            <a:off x="1551111" y="4080466"/>
            <a:ext cx="541766" cy="76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ater pipe - Free industry icons">
            <a:extLst>
              <a:ext uri="{FF2B5EF4-FFF2-40B4-BE49-F238E27FC236}">
                <a16:creationId xmlns:a16="http://schemas.microsoft.com/office/drawing/2014/main" id="{27F890F4-C792-9A25-D1EC-7A4798286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44" y="3482752"/>
            <a:ext cx="820863" cy="8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005EBC4-7330-EE0B-CE43-B95D2E5BC2AB}"/>
              </a:ext>
            </a:extLst>
          </p:cNvPr>
          <p:cNvGrpSpPr/>
          <p:nvPr/>
        </p:nvGrpSpPr>
        <p:grpSpPr>
          <a:xfrm>
            <a:off x="1803072" y="1869617"/>
            <a:ext cx="621058" cy="593729"/>
            <a:chOff x="2495750" y="2700800"/>
            <a:chExt cx="929725" cy="929725"/>
          </a:xfrm>
        </p:grpSpPr>
        <p:pic>
          <p:nvPicPr>
            <p:cNvPr id="24" name="Google Shape;90;g205c3ea3ef4_0_41">
              <a:extLst>
                <a:ext uri="{FF2B5EF4-FFF2-40B4-BE49-F238E27FC236}">
                  <a16:creationId xmlns:a16="http://schemas.microsoft.com/office/drawing/2014/main" id="{34E30B51-5996-A3E9-1F5E-B2E5F35334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0;g205c3ea3ef4_0_41">
              <a:extLst>
                <a:ext uri="{FF2B5EF4-FFF2-40B4-BE49-F238E27FC236}">
                  <a16:creationId xmlns:a16="http://schemas.microsoft.com/office/drawing/2014/main" id="{52B8BE8F-FC59-3C55-D5A6-48E5F4C5D0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0;g205c3ea3ef4_0_41">
              <a:extLst>
                <a:ext uri="{FF2B5EF4-FFF2-40B4-BE49-F238E27FC236}">
                  <a16:creationId xmlns:a16="http://schemas.microsoft.com/office/drawing/2014/main" id="{3A670534-6F8C-06E6-A098-113447341A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0;g205c3ea3ef4_0_41">
              <a:extLst>
                <a:ext uri="{FF2B5EF4-FFF2-40B4-BE49-F238E27FC236}">
                  <a16:creationId xmlns:a16="http://schemas.microsoft.com/office/drawing/2014/main" id="{2571DE5F-3721-D01D-52AF-3A4DF4B332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83E51427-F176-A047-BE0D-74DBF6AB2019}"/>
              </a:ext>
            </a:extLst>
          </p:cNvPr>
          <p:cNvSpPr/>
          <p:nvPr/>
        </p:nvSpPr>
        <p:spPr>
          <a:xfrm>
            <a:off x="2434647" y="2041939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7" name="Flèche vers la droite 1046">
            <a:extLst>
              <a:ext uri="{FF2B5EF4-FFF2-40B4-BE49-F238E27FC236}">
                <a16:creationId xmlns:a16="http://schemas.microsoft.com/office/drawing/2014/main" id="{E20CA9D6-04FB-2C25-8BB3-0C2A66C27996}"/>
              </a:ext>
            </a:extLst>
          </p:cNvPr>
          <p:cNvSpPr/>
          <p:nvPr/>
        </p:nvSpPr>
        <p:spPr>
          <a:xfrm>
            <a:off x="3141845" y="3789483"/>
            <a:ext cx="323425" cy="2124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2" name="Picture 2" descr="How to Make a New Netflix Profile | Tom's Guide Forum">
            <a:extLst>
              <a:ext uri="{FF2B5EF4-FFF2-40B4-BE49-F238E27FC236}">
                <a16:creationId xmlns:a16="http://schemas.microsoft.com/office/drawing/2014/main" id="{3D8AC165-674E-B04A-DC02-ACB0429F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2162"/>
          <a:stretch/>
        </p:blipFill>
        <p:spPr bwMode="auto">
          <a:xfrm>
            <a:off x="129709" y="1318757"/>
            <a:ext cx="1450181" cy="1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achine Learning - Free computer icons">
            <a:extLst>
              <a:ext uri="{FF2B5EF4-FFF2-40B4-BE49-F238E27FC236}">
                <a16:creationId xmlns:a16="http://schemas.microsoft.com/office/drawing/2014/main" id="{17275085-DF55-9090-BB51-F2F2D232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62026" y="2605618"/>
            <a:ext cx="752569" cy="7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73;g2078e00e6b0_0_14">
            <a:extLst>
              <a:ext uri="{FF2B5EF4-FFF2-40B4-BE49-F238E27FC236}">
                <a16:creationId xmlns:a16="http://schemas.microsoft.com/office/drawing/2014/main" id="{AF2282EA-C0ED-4E35-90A8-DB38CC25D16D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79266" y="2616197"/>
            <a:ext cx="637181" cy="46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6" descr="Api - Icônes ordinateur gratuites">
            <a:extLst>
              <a:ext uri="{FF2B5EF4-FFF2-40B4-BE49-F238E27FC236}">
                <a16:creationId xmlns:a16="http://schemas.microsoft.com/office/drawing/2014/main" id="{AAEA19B2-C95A-C471-F64A-679991EA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7" y="2612165"/>
            <a:ext cx="498927" cy="4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User - Free social icons">
            <a:extLst>
              <a:ext uri="{FF2B5EF4-FFF2-40B4-BE49-F238E27FC236}">
                <a16:creationId xmlns:a16="http://schemas.microsoft.com/office/drawing/2014/main" id="{821FBEBA-D2BD-E7AA-A254-A2B29CA1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9" y="3618197"/>
            <a:ext cx="767383" cy="76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lèche vers la droite 38">
            <a:extLst>
              <a:ext uri="{FF2B5EF4-FFF2-40B4-BE49-F238E27FC236}">
                <a16:creationId xmlns:a16="http://schemas.microsoft.com/office/drawing/2014/main" id="{851BB740-DAFC-AA0F-1C85-D470E8181C25}"/>
              </a:ext>
            </a:extLst>
          </p:cNvPr>
          <p:cNvSpPr/>
          <p:nvPr/>
        </p:nvSpPr>
        <p:spPr>
          <a:xfrm rot="5400000">
            <a:off x="688349" y="3172943"/>
            <a:ext cx="347064" cy="2461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4" name="Picture 4" descr="Page 10 | Images de Clic Sur Le Bouton – Téléchargement gratuit sur Freepik">
            <a:extLst>
              <a:ext uri="{FF2B5EF4-FFF2-40B4-BE49-F238E27FC236}">
                <a16:creationId xmlns:a16="http://schemas.microsoft.com/office/drawing/2014/main" id="{AEA53BA6-9595-F24D-D292-9BB1E11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2" y="1966941"/>
            <a:ext cx="238920" cy="2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A050FE-71AB-335D-B328-415EBAEA62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7229" y="3539257"/>
            <a:ext cx="2129896" cy="14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372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667051" y="381622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Final infrastructure</a:t>
            </a:r>
            <a:endParaRPr dirty="0"/>
          </a:p>
        </p:txBody>
      </p:sp>
      <p:pic>
        <p:nvPicPr>
          <p:cNvPr id="6" name="Google Shape;87;g205c3ea3ef4_0_41">
            <a:extLst>
              <a:ext uri="{FF2B5EF4-FFF2-40B4-BE49-F238E27FC236}">
                <a16:creationId xmlns:a16="http://schemas.microsoft.com/office/drawing/2014/main" id="{FCF41DF9-F5A4-B9D6-82CC-BC609A612F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11" y="1275723"/>
            <a:ext cx="1060635" cy="59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0;g205c3ea3ef4_0_41">
            <a:extLst>
              <a:ext uri="{FF2B5EF4-FFF2-40B4-BE49-F238E27FC236}">
                <a16:creationId xmlns:a16="http://schemas.microsoft.com/office/drawing/2014/main" id="{E825469B-67EC-89A1-D19B-B0DFADB7DF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951" y="1840790"/>
            <a:ext cx="415461" cy="583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3C8C5D73-B1C6-AA34-3EF6-4EBC3762256A}"/>
              </a:ext>
            </a:extLst>
          </p:cNvPr>
          <p:cNvGrpSpPr/>
          <p:nvPr/>
        </p:nvGrpSpPr>
        <p:grpSpPr>
          <a:xfrm>
            <a:off x="3522832" y="3438557"/>
            <a:ext cx="770061" cy="759000"/>
            <a:chOff x="6445106" y="4061804"/>
            <a:chExt cx="1148671" cy="1148671"/>
          </a:xfrm>
        </p:grpSpPr>
        <p:pic>
          <p:nvPicPr>
            <p:cNvPr id="42" name="Picture 12" descr="Movie - Free cinema icons">
              <a:extLst>
                <a:ext uri="{FF2B5EF4-FFF2-40B4-BE49-F238E27FC236}">
                  <a16:creationId xmlns:a16="http://schemas.microsoft.com/office/drawing/2014/main" id="{B57B145D-E802-DC04-E1D7-99D82C2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Movie - Free cinema icons">
              <a:extLst>
                <a:ext uri="{FF2B5EF4-FFF2-40B4-BE49-F238E27FC236}">
                  <a16:creationId xmlns:a16="http://schemas.microsoft.com/office/drawing/2014/main" id="{AFC14CC2-E9EB-07B8-0864-31FF6A3F6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Movie - Free cinema icons">
              <a:extLst>
                <a:ext uri="{FF2B5EF4-FFF2-40B4-BE49-F238E27FC236}">
                  <a16:creationId xmlns:a16="http://schemas.microsoft.com/office/drawing/2014/main" id="{B003C990-3B6D-BD4D-E78A-F580457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Movie - Free cinema icons">
              <a:extLst>
                <a:ext uri="{FF2B5EF4-FFF2-40B4-BE49-F238E27FC236}">
                  <a16:creationId xmlns:a16="http://schemas.microsoft.com/office/drawing/2014/main" id="{1877B85D-B405-FBF1-D92C-538DA6BB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ovie - Free cinema icons">
              <a:extLst>
                <a:ext uri="{FF2B5EF4-FFF2-40B4-BE49-F238E27FC236}">
                  <a16:creationId xmlns:a16="http://schemas.microsoft.com/office/drawing/2014/main" id="{1809A09A-0212-830D-A85D-47B0DA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8" descr="Full Amazon S3 Guide (2020) | Logicata">
            <a:extLst>
              <a:ext uri="{FF2B5EF4-FFF2-40B4-BE49-F238E27FC236}">
                <a16:creationId xmlns:a16="http://schemas.microsoft.com/office/drawing/2014/main" id="{4CE7F3F1-B620-BA87-A552-82A5A653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44" y="4414208"/>
            <a:ext cx="459114" cy="4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Svd File Icon - Download in Line Style">
            <a:extLst>
              <a:ext uri="{FF2B5EF4-FFF2-40B4-BE49-F238E27FC236}">
                <a16:creationId xmlns:a16="http://schemas.microsoft.com/office/drawing/2014/main" id="{E5941733-2255-5032-BE7D-E6F4AE90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54" y="3543019"/>
            <a:ext cx="700327" cy="7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2615544-73EC-B8EA-3819-91918E5729B6}"/>
              </a:ext>
            </a:extLst>
          </p:cNvPr>
          <p:cNvSpPr txBox="1"/>
          <p:nvPr/>
        </p:nvSpPr>
        <p:spPr>
          <a:xfrm>
            <a:off x="291263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Database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34A379-4097-44A3-5D56-D4909067A794}"/>
              </a:ext>
            </a:extLst>
          </p:cNvPr>
          <p:cNvSpPr txBox="1"/>
          <p:nvPr/>
        </p:nvSpPr>
        <p:spPr>
          <a:xfrm>
            <a:off x="391560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Datalake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D3C7795-AA2B-F734-A39C-CD8AD1553A6F}"/>
              </a:ext>
            </a:extLst>
          </p:cNvPr>
          <p:cNvCxnSpPr/>
          <p:nvPr/>
        </p:nvCxnSpPr>
        <p:spPr>
          <a:xfrm>
            <a:off x="1688674" y="1130383"/>
            <a:ext cx="0" cy="2304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1332679-44C3-80AC-00C5-5E53D566C066}"/>
              </a:ext>
            </a:extLst>
          </p:cNvPr>
          <p:cNvCxnSpPr/>
          <p:nvPr/>
        </p:nvCxnSpPr>
        <p:spPr>
          <a:xfrm>
            <a:off x="3320231" y="1155805"/>
            <a:ext cx="0" cy="2304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kafka-logo-wide – aperogeek">
            <a:extLst>
              <a:ext uri="{FF2B5EF4-FFF2-40B4-BE49-F238E27FC236}">
                <a16:creationId xmlns:a16="http://schemas.microsoft.com/office/drawing/2014/main" id="{3E8D6475-14F3-BD73-5A97-6FBD9E84C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90"/>
          <a:stretch/>
        </p:blipFill>
        <p:spPr bwMode="auto">
          <a:xfrm>
            <a:off x="1551111" y="4080466"/>
            <a:ext cx="541766" cy="76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ater pipe - Free industry icons">
            <a:extLst>
              <a:ext uri="{FF2B5EF4-FFF2-40B4-BE49-F238E27FC236}">
                <a16:creationId xmlns:a16="http://schemas.microsoft.com/office/drawing/2014/main" id="{27F890F4-C792-9A25-D1EC-7A4798286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44" y="3482752"/>
            <a:ext cx="820863" cy="8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005EBC4-7330-EE0B-CE43-B95D2E5BC2AB}"/>
              </a:ext>
            </a:extLst>
          </p:cNvPr>
          <p:cNvGrpSpPr/>
          <p:nvPr/>
        </p:nvGrpSpPr>
        <p:grpSpPr>
          <a:xfrm>
            <a:off x="1803072" y="1869617"/>
            <a:ext cx="621058" cy="593729"/>
            <a:chOff x="2495750" y="2700800"/>
            <a:chExt cx="929725" cy="929725"/>
          </a:xfrm>
        </p:grpSpPr>
        <p:pic>
          <p:nvPicPr>
            <p:cNvPr id="24" name="Google Shape;90;g205c3ea3ef4_0_41">
              <a:extLst>
                <a:ext uri="{FF2B5EF4-FFF2-40B4-BE49-F238E27FC236}">
                  <a16:creationId xmlns:a16="http://schemas.microsoft.com/office/drawing/2014/main" id="{34E30B51-5996-A3E9-1F5E-B2E5F35334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0;g205c3ea3ef4_0_41">
              <a:extLst>
                <a:ext uri="{FF2B5EF4-FFF2-40B4-BE49-F238E27FC236}">
                  <a16:creationId xmlns:a16="http://schemas.microsoft.com/office/drawing/2014/main" id="{52B8BE8F-FC59-3C55-D5A6-48E5F4C5D0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0;g205c3ea3ef4_0_41">
              <a:extLst>
                <a:ext uri="{FF2B5EF4-FFF2-40B4-BE49-F238E27FC236}">
                  <a16:creationId xmlns:a16="http://schemas.microsoft.com/office/drawing/2014/main" id="{3A670534-6F8C-06E6-A098-113447341A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0;g205c3ea3ef4_0_41">
              <a:extLst>
                <a:ext uri="{FF2B5EF4-FFF2-40B4-BE49-F238E27FC236}">
                  <a16:creationId xmlns:a16="http://schemas.microsoft.com/office/drawing/2014/main" id="{2571DE5F-3721-D01D-52AF-3A4DF4B332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83E51427-F176-A047-BE0D-74DBF6AB2019}"/>
              </a:ext>
            </a:extLst>
          </p:cNvPr>
          <p:cNvSpPr/>
          <p:nvPr/>
        </p:nvSpPr>
        <p:spPr>
          <a:xfrm>
            <a:off x="2434647" y="2041939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7" name="Flèche vers la droite 1046">
            <a:extLst>
              <a:ext uri="{FF2B5EF4-FFF2-40B4-BE49-F238E27FC236}">
                <a16:creationId xmlns:a16="http://schemas.microsoft.com/office/drawing/2014/main" id="{E20CA9D6-04FB-2C25-8BB3-0C2A66C27996}"/>
              </a:ext>
            </a:extLst>
          </p:cNvPr>
          <p:cNvSpPr/>
          <p:nvPr/>
        </p:nvSpPr>
        <p:spPr>
          <a:xfrm>
            <a:off x="3141845" y="3789483"/>
            <a:ext cx="323425" cy="2124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8" name="Picture 4" descr="Database DB icon PNG and SVG Vector Free Download">
            <a:extLst>
              <a:ext uri="{FF2B5EF4-FFF2-40B4-BE49-F238E27FC236}">
                <a16:creationId xmlns:a16="http://schemas.microsoft.com/office/drawing/2014/main" id="{6E7F148F-7E39-6ED8-9E1F-6061CF66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98" y="4427336"/>
            <a:ext cx="293534" cy="3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6" descr="ElephantSQL Avis Prix &amp; Alternatives | Comparateur Logiciels.Pro">
            <a:extLst>
              <a:ext uri="{FF2B5EF4-FFF2-40B4-BE49-F238E27FC236}">
                <a16:creationId xmlns:a16="http://schemas.microsoft.com/office/drawing/2014/main" id="{FB0CDBEB-045C-DB92-B0CC-36E37801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18" y="4826453"/>
            <a:ext cx="225493" cy="2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to Make a New Netflix Profile | Tom's Guide Forum">
            <a:extLst>
              <a:ext uri="{FF2B5EF4-FFF2-40B4-BE49-F238E27FC236}">
                <a16:creationId xmlns:a16="http://schemas.microsoft.com/office/drawing/2014/main" id="{3D8AC165-674E-B04A-DC02-ACB0429F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2162"/>
          <a:stretch/>
        </p:blipFill>
        <p:spPr bwMode="auto">
          <a:xfrm>
            <a:off x="129709" y="1318757"/>
            <a:ext cx="1450181" cy="1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achine Learning - Free computer icons">
            <a:extLst>
              <a:ext uri="{FF2B5EF4-FFF2-40B4-BE49-F238E27FC236}">
                <a16:creationId xmlns:a16="http://schemas.microsoft.com/office/drawing/2014/main" id="{17275085-DF55-9090-BB51-F2F2D232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62026" y="2605618"/>
            <a:ext cx="752569" cy="7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73;g2078e00e6b0_0_14">
            <a:extLst>
              <a:ext uri="{FF2B5EF4-FFF2-40B4-BE49-F238E27FC236}">
                <a16:creationId xmlns:a16="http://schemas.microsoft.com/office/drawing/2014/main" id="{AF2282EA-C0ED-4E35-90A8-DB38CC25D16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79266" y="2616197"/>
            <a:ext cx="637181" cy="46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6" descr="Api - Icônes ordinateur gratuites">
            <a:extLst>
              <a:ext uri="{FF2B5EF4-FFF2-40B4-BE49-F238E27FC236}">
                <a16:creationId xmlns:a16="http://schemas.microsoft.com/office/drawing/2014/main" id="{AAEA19B2-C95A-C471-F64A-679991EA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7" y="2612165"/>
            <a:ext cx="498927" cy="4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User - Free social icons">
            <a:extLst>
              <a:ext uri="{FF2B5EF4-FFF2-40B4-BE49-F238E27FC236}">
                <a16:creationId xmlns:a16="http://schemas.microsoft.com/office/drawing/2014/main" id="{821FBEBA-D2BD-E7AA-A254-A2B29CA1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9" y="3618197"/>
            <a:ext cx="767383" cy="76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lèche vers la droite 38">
            <a:extLst>
              <a:ext uri="{FF2B5EF4-FFF2-40B4-BE49-F238E27FC236}">
                <a16:creationId xmlns:a16="http://schemas.microsoft.com/office/drawing/2014/main" id="{851BB740-DAFC-AA0F-1C85-D470E8181C25}"/>
              </a:ext>
            </a:extLst>
          </p:cNvPr>
          <p:cNvSpPr/>
          <p:nvPr/>
        </p:nvSpPr>
        <p:spPr>
          <a:xfrm rot="5400000">
            <a:off x="688349" y="3172943"/>
            <a:ext cx="347064" cy="2461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4" name="Picture 4" descr="Page 10 | Images de Clic Sur Le Bouton – Téléchargement gratuit sur Freepik">
            <a:extLst>
              <a:ext uri="{FF2B5EF4-FFF2-40B4-BE49-F238E27FC236}">
                <a16:creationId xmlns:a16="http://schemas.microsoft.com/office/drawing/2014/main" id="{AEA53BA6-9595-F24D-D292-9BB1E11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2" y="1966941"/>
            <a:ext cx="238920" cy="2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B7FC607-E591-C34E-E5CE-14733BC310A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17229" y="3539257"/>
            <a:ext cx="2129896" cy="14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5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667051" y="381622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Final infrastructure</a:t>
            </a:r>
            <a:endParaRPr dirty="0"/>
          </a:p>
        </p:txBody>
      </p:sp>
      <p:pic>
        <p:nvPicPr>
          <p:cNvPr id="6" name="Google Shape;87;g205c3ea3ef4_0_41">
            <a:extLst>
              <a:ext uri="{FF2B5EF4-FFF2-40B4-BE49-F238E27FC236}">
                <a16:creationId xmlns:a16="http://schemas.microsoft.com/office/drawing/2014/main" id="{FCF41DF9-F5A4-B9D6-82CC-BC609A612F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11" y="1275723"/>
            <a:ext cx="1060635" cy="59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0;g205c3ea3ef4_0_41">
            <a:extLst>
              <a:ext uri="{FF2B5EF4-FFF2-40B4-BE49-F238E27FC236}">
                <a16:creationId xmlns:a16="http://schemas.microsoft.com/office/drawing/2014/main" id="{E825469B-67EC-89A1-D19B-B0DFADB7DF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951" y="1840790"/>
            <a:ext cx="415461" cy="583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3C8C5D73-B1C6-AA34-3EF6-4EBC3762256A}"/>
              </a:ext>
            </a:extLst>
          </p:cNvPr>
          <p:cNvGrpSpPr/>
          <p:nvPr/>
        </p:nvGrpSpPr>
        <p:grpSpPr>
          <a:xfrm>
            <a:off x="3522832" y="3438557"/>
            <a:ext cx="770061" cy="759000"/>
            <a:chOff x="6445106" y="4061804"/>
            <a:chExt cx="1148671" cy="1148671"/>
          </a:xfrm>
        </p:grpSpPr>
        <p:pic>
          <p:nvPicPr>
            <p:cNvPr id="42" name="Picture 12" descr="Movie - Free cinema icons">
              <a:extLst>
                <a:ext uri="{FF2B5EF4-FFF2-40B4-BE49-F238E27FC236}">
                  <a16:creationId xmlns:a16="http://schemas.microsoft.com/office/drawing/2014/main" id="{B57B145D-E802-DC04-E1D7-99D82C2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Movie - Free cinema icons">
              <a:extLst>
                <a:ext uri="{FF2B5EF4-FFF2-40B4-BE49-F238E27FC236}">
                  <a16:creationId xmlns:a16="http://schemas.microsoft.com/office/drawing/2014/main" id="{AFC14CC2-E9EB-07B8-0864-31FF6A3F6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Movie - Free cinema icons">
              <a:extLst>
                <a:ext uri="{FF2B5EF4-FFF2-40B4-BE49-F238E27FC236}">
                  <a16:creationId xmlns:a16="http://schemas.microsoft.com/office/drawing/2014/main" id="{B003C990-3B6D-BD4D-E78A-F580457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Movie - Free cinema icons">
              <a:extLst>
                <a:ext uri="{FF2B5EF4-FFF2-40B4-BE49-F238E27FC236}">
                  <a16:creationId xmlns:a16="http://schemas.microsoft.com/office/drawing/2014/main" id="{1877B85D-B405-FBF1-D92C-538DA6BB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ovie - Free cinema icons">
              <a:extLst>
                <a:ext uri="{FF2B5EF4-FFF2-40B4-BE49-F238E27FC236}">
                  <a16:creationId xmlns:a16="http://schemas.microsoft.com/office/drawing/2014/main" id="{1809A09A-0212-830D-A85D-47B0DA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8" descr="Full Amazon S3 Guide (2020) | Logicata">
            <a:extLst>
              <a:ext uri="{FF2B5EF4-FFF2-40B4-BE49-F238E27FC236}">
                <a16:creationId xmlns:a16="http://schemas.microsoft.com/office/drawing/2014/main" id="{4CE7F3F1-B620-BA87-A552-82A5A653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44" y="4414208"/>
            <a:ext cx="459114" cy="4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1D810DE6-D603-4D95-90DC-E2CBE31CDA19}"/>
              </a:ext>
            </a:extLst>
          </p:cNvPr>
          <p:cNvSpPr txBox="1"/>
          <p:nvPr/>
        </p:nvSpPr>
        <p:spPr>
          <a:xfrm>
            <a:off x="3461100" y="1293460"/>
            <a:ext cx="20494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solidFill>
                  <a:schemeClr val="tx1"/>
                </a:solidFill>
                <a:latin typeface="Mulish"/>
                <a:sym typeface="Mulish"/>
              </a:rPr>
              <a:t>https://fastapideta-1-a3617093.deta.app/ </a:t>
            </a:r>
          </a:p>
          <a:p>
            <a:pPr algn="ctr"/>
            <a:endParaRPr lang="fr-FR" sz="1000" dirty="0"/>
          </a:p>
        </p:txBody>
      </p:sp>
      <p:pic>
        <p:nvPicPr>
          <p:cNvPr id="1031" name="Picture 12" descr="FastAPI">
            <a:extLst>
              <a:ext uri="{FF2B5EF4-FFF2-40B4-BE49-F238E27FC236}">
                <a16:creationId xmlns:a16="http://schemas.microsoft.com/office/drawing/2014/main" id="{DF009F0C-0013-978D-435B-B632BF1D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12" y="2533916"/>
            <a:ext cx="2567490" cy="92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Svd File Icon - Download in Line Style">
            <a:extLst>
              <a:ext uri="{FF2B5EF4-FFF2-40B4-BE49-F238E27FC236}">
                <a16:creationId xmlns:a16="http://schemas.microsoft.com/office/drawing/2014/main" id="{E5941733-2255-5032-BE7D-E6F4AE90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54" y="3543019"/>
            <a:ext cx="700327" cy="7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 1026">
            <a:extLst>
              <a:ext uri="{FF2B5EF4-FFF2-40B4-BE49-F238E27FC236}">
                <a16:creationId xmlns:a16="http://schemas.microsoft.com/office/drawing/2014/main" id="{7EF65633-3611-CFEB-098C-F87B7419E0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9996" y="1677084"/>
            <a:ext cx="1887310" cy="103187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2615544-73EC-B8EA-3819-91918E5729B6}"/>
              </a:ext>
            </a:extLst>
          </p:cNvPr>
          <p:cNvSpPr txBox="1"/>
          <p:nvPr/>
        </p:nvSpPr>
        <p:spPr>
          <a:xfrm>
            <a:off x="291263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Database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34A379-4097-44A3-5D56-D4909067A794}"/>
              </a:ext>
            </a:extLst>
          </p:cNvPr>
          <p:cNvSpPr txBox="1"/>
          <p:nvPr/>
        </p:nvSpPr>
        <p:spPr>
          <a:xfrm>
            <a:off x="391560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Datalake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D3C7795-AA2B-F734-A39C-CD8AD1553A6F}"/>
              </a:ext>
            </a:extLst>
          </p:cNvPr>
          <p:cNvCxnSpPr/>
          <p:nvPr/>
        </p:nvCxnSpPr>
        <p:spPr>
          <a:xfrm>
            <a:off x="1688674" y="1130383"/>
            <a:ext cx="0" cy="2304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1332679-44C3-80AC-00C5-5E53D566C066}"/>
              </a:ext>
            </a:extLst>
          </p:cNvPr>
          <p:cNvCxnSpPr/>
          <p:nvPr/>
        </p:nvCxnSpPr>
        <p:spPr>
          <a:xfrm>
            <a:off x="3320231" y="1155805"/>
            <a:ext cx="0" cy="2304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èche vers la droite 46">
            <a:extLst>
              <a:ext uri="{FF2B5EF4-FFF2-40B4-BE49-F238E27FC236}">
                <a16:creationId xmlns:a16="http://schemas.microsoft.com/office/drawing/2014/main" id="{56CEA138-A07E-96F1-6221-2EAB97AD3FC1}"/>
              </a:ext>
            </a:extLst>
          </p:cNvPr>
          <p:cNvSpPr/>
          <p:nvPr/>
        </p:nvSpPr>
        <p:spPr>
          <a:xfrm rot="16200000">
            <a:off x="4189414" y="3326801"/>
            <a:ext cx="311917" cy="2319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kafka-logo-wide – aperogeek">
            <a:extLst>
              <a:ext uri="{FF2B5EF4-FFF2-40B4-BE49-F238E27FC236}">
                <a16:creationId xmlns:a16="http://schemas.microsoft.com/office/drawing/2014/main" id="{3E8D6475-14F3-BD73-5A97-6FBD9E84C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90"/>
          <a:stretch/>
        </p:blipFill>
        <p:spPr bwMode="auto">
          <a:xfrm>
            <a:off x="1551111" y="4080466"/>
            <a:ext cx="541766" cy="76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ater pipe - Free industry icons">
            <a:extLst>
              <a:ext uri="{FF2B5EF4-FFF2-40B4-BE49-F238E27FC236}">
                <a16:creationId xmlns:a16="http://schemas.microsoft.com/office/drawing/2014/main" id="{27F890F4-C792-9A25-D1EC-7A4798286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44" y="3482752"/>
            <a:ext cx="820863" cy="8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005EBC4-7330-EE0B-CE43-B95D2E5BC2AB}"/>
              </a:ext>
            </a:extLst>
          </p:cNvPr>
          <p:cNvGrpSpPr/>
          <p:nvPr/>
        </p:nvGrpSpPr>
        <p:grpSpPr>
          <a:xfrm>
            <a:off x="1803072" y="1869617"/>
            <a:ext cx="621058" cy="593729"/>
            <a:chOff x="2495750" y="2700800"/>
            <a:chExt cx="929725" cy="929725"/>
          </a:xfrm>
        </p:grpSpPr>
        <p:pic>
          <p:nvPicPr>
            <p:cNvPr id="24" name="Google Shape;90;g205c3ea3ef4_0_41">
              <a:extLst>
                <a:ext uri="{FF2B5EF4-FFF2-40B4-BE49-F238E27FC236}">
                  <a16:creationId xmlns:a16="http://schemas.microsoft.com/office/drawing/2014/main" id="{34E30B51-5996-A3E9-1F5E-B2E5F35334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0;g205c3ea3ef4_0_41">
              <a:extLst>
                <a:ext uri="{FF2B5EF4-FFF2-40B4-BE49-F238E27FC236}">
                  <a16:creationId xmlns:a16="http://schemas.microsoft.com/office/drawing/2014/main" id="{52B8BE8F-FC59-3C55-D5A6-48E5F4C5D0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0;g205c3ea3ef4_0_41">
              <a:extLst>
                <a:ext uri="{FF2B5EF4-FFF2-40B4-BE49-F238E27FC236}">
                  <a16:creationId xmlns:a16="http://schemas.microsoft.com/office/drawing/2014/main" id="{3A670534-6F8C-06E6-A098-113447341A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0;g205c3ea3ef4_0_41">
              <a:extLst>
                <a:ext uri="{FF2B5EF4-FFF2-40B4-BE49-F238E27FC236}">
                  <a16:creationId xmlns:a16="http://schemas.microsoft.com/office/drawing/2014/main" id="{2571DE5F-3721-D01D-52AF-3A4DF4B332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83E51427-F176-A047-BE0D-74DBF6AB2019}"/>
              </a:ext>
            </a:extLst>
          </p:cNvPr>
          <p:cNvSpPr/>
          <p:nvPr/>
        </p:nvSpPr>
        <p:spPr>
          <a:xfrm>
            <a:off x="2434647" y="2041939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7" name="Flèche vers la droite 1046">
            <a:extLst>
              <a:ext uri="{FF2B5EF4-FFF2-40B4-BE49-F238E27FC236}">
                <a16:creationId xmlns:a16="http://schemas.microsoft.com/office/drawing/2014/main" id="{E20CA9D6-04FB-2C25-8BB3-0C2A66C27996}"/>
              </a:ext>
            </a:extLst>
          </p:cNvPr>
          <p:cNvSpPr/>
          <p:nvPr/>
        </p:nvSpPr>
        <p:spPr>
          <a:xfrm>
            <a:off x="3141845" y="3789483"/>
            <a:ext cx="323425" cy="2124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8" name="Picture 4" descr="Database DB icon PNG and SVG Vector Free Download">
            <a:extLst>
              <a:ext uri="{FF2B5EF4-FFF2-40B4-BE49-F238E27FC236}">
                <a16:creationId xmlns:a16="http://schemas.microsoft.com/office/drawing/2014/main" id="{6E7F148F-7E39-6ED8-9E1F-6061CF66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98" y="4427336"/>
            <a:ext cx="293534" cy="3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6" descr="ElephantSQL Avis Prix &amp; Alternatives | Comparateur Logiciels.Pro">
            <a:extLst>
              <a:ext uri="{FF2B5EF4-FFF2-40B4-BE49-F238E27FC236}">
                <a16:creationId xmlns:a16="http://schemas.microsoft.com/office/drawing/2014/main" id="{FB0CDBEB-045C-DB92-B0CC-36E37801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18" y="4826453"/>
            <a:ext cx="225493" cy="2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to Make a New Netflix Profile | Tom's Guide Forum">
            <a:extLst>
              <a:ext uri="{FF2B5EF4-FFF2-40B4-BE49-F238E27FC236}">
                <a16:creationId xmlns:a16="http://schemas.microsoft.com/office/drawing/2014/main" id="{3D8AC165-674E-B04A-DC02-ACB0429F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2162"/>
          <a:stretch/>
        </p:blipFill>
        <p:spPr bwMode="auto">
          <a:xfrm>
            <a:off x="129709" y="1318757"/>
            <a:ext cx="1450181" cy="1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achine Learning - Free computer icons">
            <a:extLst>
              <a:ext uri="{FF2B5EF4-FFF2-40B4-BE49-F238E27FC236}">
                <a16:creationId xmlns:a16="http://schemas.microsoft.com/office/drawing/2014/main" id="{17275085-DF55-9090-BB51-F2F2D232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62026" y="2605618"/>
            <a:ext cx="752569" cy="7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73;g2078e00e6b0_0_14">
            <a:extLst>
              <a:ext uri="{FF2B5EF4-FFF2-40B4-BE49-F238E27FC236}">
                <a16:creationId xmlns:a16="http://schemas.microsoft.com/office/drawing/2014/main" id="{AF2282EA-C0ED-4E35-90A8-DB38CC25D16D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79266" y="2616197"/>
            <a:ext cx="637181" cy="46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6" descr="Api - Icônes ordinateur gratuites">
            <a:extLst>
              <a:ext uri="{FF2B5EF4-FFF2-40B4-BE49-F238E27FC236}">
                <a16:creationId xmlns:a16="http://schemas.microsoft.com/office/drawing/2014/main" id="{AAEA19B2-C95A-C471-F64A-679991EA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7" y="2612165"/>
            <a:ext cx="498927" cy="4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User - Free social icons">
            <a:extLst>
              <a:ext uri="{FF2B5EF4-FFF2-40B4-BE49-F238E27FC236}">
                <a16:creationId xmlns:a16="http://schemas.microsoft.com/office/drawing/2014/main" id="{821FBEBA-D2BD-E7AA-A254-A2B29CA1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9" y="3618197"/>
            <a:ext cx="767383" cy="76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lèche vers la droite 38">
            <a:extLst>
              <a:ext uri="{FF2B5EF4-FFF2-40B4-BE49-F238E27FC236}">
                <a16:creationId xmlns:a16="http://schemas.microsoft.com/office/drawing/2014/main" id="{851BB740-DAFC-AA0F-1C85-D470E8181C25}"/>
              </a:ext>
            </a:extLst>
          </p:cNvPr>
          <p:cNvSpPr/>
          <p:nvPr/>
        </p:nvSpPr>
        <p:spPr>
          <a:xfrm rot="5400000">
            <a:off x="688349" y="3172943"/>
            <a:ext cx="347064" cy="2461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4" name="Picture 4" descr="Page 10 | Images de Clic Sur Le Bouton – Téléchargement gratuit sur Freepik">
            <a:extLst>
              <a:ext uri="{FF2B5EF4-FFF2-40B4-BE49-F238E27FC236}">
                <a16:creationId xmlns:a16="http://schemas.microsoft.com/office/drawing/2014/main" id="{AEA53BA6-9595-F24D-D292-9BB1E11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2" y="1966941"/>
            <a:ext cx="238920" cy="2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E260232-CA2C-1AD5-4CD0-6E26D371A9D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17229" y="3539257"/>
            <a:ext cx="2129896" cy="14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8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667051" y="381622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Final infrastructure</a:t>
            </a:r>
            <a:endParaRPr dirty="0"/>
          </a:p>
        </p:txBody>
      </p:sp>
      <p:pic>
        <p:nvPicPr>
          <p:cNvPr id="6" name="Google Shape;87;g205c3ea3ef4_0_41">
            <a:extLst>
              <a:ext uri="{FF2B5EF4-FFF2-40B4-BE49-F238E27FC236}">
                <a16:creationId xmlns:a16="http://schemas.microsoft.com/office/drawing/2014/main" id="{FCF41DF9-F5A4-B9D6-82CC-BC609A612F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11" y="1275723"/>
            <a:ext cx="1060635" cy="59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0;g205c3ea3ef4_0_41">
            <a:extLst>
              <a:ext uri="{FF2B5EF4-FFF2-40B4-BE49-F238E27FC236}">
                <a16:creationId xmlns:a16="http://schemas.microsoft.com/office/drawing/2014/main" id="{E825469B-67EC-89A1-D19B-B0DFADB7DF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951" y="1840790"/>
            <a:ext cx="415461" cy="583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3C8C5D73-B1C6-AA34-3EF6-4EBC3762256A}"/>
              </a:ext>
            </a:extLst>
          </p:cNvPr>
          <p:cNvGrpSpPr/>
          <p:nvPr/>
        </p:nvGrpSpPr>
        <p:grpSpPr>
          <a:xfrm>
            <a:off x="3522832" y="3438557"/>
            <a:ext cx="770061" cy="759000"/>
            <a:chOff x="6445106" y="4061804"/>
            <a:chExt cx="1148671" cy="1148671"/>
          </a:xfrm>
        </p:grpSpPr>
        <p:pic>
          <p:nvPicPr>
            <p:cNvPr id="42" name="Picture 12" descr="Movie - Free cinema icons">
              <a:extLst>
                <a:ext uri="{FF2B5EF4-FFF2-40B4-BE49-F238E27FC236}">
                  <a16:creationId xmlns:a16="http://schemas.microsoft.com/office/drawing/2014/main" id="{B57B145D-E802-DC04-E1D7-99D82C2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Movie - Free cinema icons">
              <a:extLst>
                <a:ext uri="{FF2B5EF4-FFF2-40B4-BE49-F238E27FC236}">
                  <a16:creationId xmlns:a16="http://schemas.microsoft.com/office/drawing/2014/main" id="{AFC14CC2-E9EB-07B8-0864-31FF6A3F6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Movie - Free cinema icons">
              <a:extLst>
                <a:ext uri="{FF2B5EF4-FFF2-40B4-BE49-F238E27FC236}">
                  <a16:creationId xmlns:a16="http://schemas.microsoft.com/office/drawing/2014/main" id="{B003C990-3B6D-BD4D-E78A-F580457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Movie - Free cinema icons">
              <a:extLst>
                <a:ext uri="{FF2B5EF4-FFF2-40B4-BE49-F238E27FC236}">
                  <a16:creationId xmlns:a16="http://schemas.microsoft.com/office/drawing/2014/main" id="{1877B85D-B405-FBF1-D92C-538DA6BB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ovie - Free cinema icons">
              <a:extLst>
                <a:ext uri="{FF2B5EF4-FFF2-40B4-BE49-F238E27FC236}">
                  <a16:creationId xmlns:a16="http://schemas.microsoft.com/office/drawing/2014/main" id="{1809A09A-0212-830D-A85D-47B0DA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8" descr="Full Amazon S3 Guide (2020) | Logicata">
            <a:extLst>
              <a:ext uri="{FF2B5EF4-FFF2-40B4-BE49-F238E27FC236}">
                <a16:creationId xmlns:a16="http://schemas.microsoft.com/office/drawing/2014/main" id="{4CE7F3F1-B620-BA87-A552-82A5A653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44" y="4414208"/>
            <a:ext cx="459114" cy="4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ZoneTexte 59">
            <a:extLst>
              <a:ext uri="{FF2B5EF4-FFF2-40B4-BE49-F238E27FC236}">
                <a16:creationId xmlns:a16="http://schemas.microsoft.com/office/drawing/2014/main" id="{1D810DE6-D603-4D95-90DC-E2CBE31CDA19}"/>
              </a:ext>
            </a:extLst>
          </p:cNvPr>
          <p:cNvSpPr txBox="1"/>
          <p:nvPr/>
        </p:nvSpPr>
        <p:spPr>
          <a:xfrm>
            <a:off x="3436646" y="1261662"/>
            <a:ext cx="204943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solidFill>
                  <a:schemeClr val="tx1"/>
                </a:solidFill>
                <a:latin typeface="Mulish"/>
                <a:sym typeface="Mulish"/>
              </a:rPr>
              <a:t>https://fastapideta-1-a3617093.deta.app/ </a:t>
            </a:r>
          </a:p>
          <a:p>
            <a:pPr algn="ctr"/>
            <a:endParaRPr lang="fr-FR" sz="1000" dirty="0"/>
          </a:p>
        </p:txBody>
      </p:sp>
      <p:pic>
        <p:nvPicPr>
          <p:cNvPr id="1031" name="Picture 12" descr="FastAPI">
            <a:extLst>
              <a:ext uri="{FF2B5EF4-FFF2-40B4-BE49-F238E27FC236}">
                <a16:creationId xmlns:a16="http://schemas.microsoft.com/office/drawing/2014/main" id="{DF009F0C-0013-978D-435B-B632BF1D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12" y="2533916"/>
            <a:ext cx="2567490" cy="92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Svd File Icon - Download in Line Style">
            <a:extLst>
              <a:ext uri="{FF2B5EF4-FFF2-40B4-BE49-F238E27FC236}">
                <a16:creationId xmlns:a16="http://schemas.microsoft.com/office/drawing/2014/main" id="{E5941733-2255-5032-BE7D-E6F4AE90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54" y="3543019"/>
            <a:ext cx="700327" cy="70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 1026">
            <a:extLst>
              <a:ext uri="{FF2B5EF4-FFF2-40B4-BE49-F238E27FC236}">
                <a16:creationId xmlns:a16="http://schemas.microsoft.com/office/drawing/2014/main" id="{7EF65633-3611-CFEB-098C-F87B7419E0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9996" y="1677084"/>
            <a:ext cx="1887310" cy="103187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2615544-73EC-B8EA-3819-91918E5729B6}"/>
              </a:ext>
            </a:extLst>
          </p:cNvPr>
          <p:cNvSpPr txBox="1"/>
          <p:nvPr/>
        </p:nvSpPr>
        <p:spPr>
          <a:xfrm>
            <a:off x="291263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Database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34A379-4097-44A3-5D56-D4909067A794}"/>
              </a:ext>
            </a:extLst>
          </p:cNvPr>
          <p:cNvSpPr txBox="1"/>
          <p:nvPr/>
        </p:nvSpPr>
        <p:spPr>
          <a:xfrm>
            <a:off x="391560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Datalake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7D3C7795-AA2B-F734-A39C-CD8AD1553A6F}"/>
              </a:ext>
            </a:extLst>
          </p:cNvPr>
          <p:cNvCxnSpPr/>
          <p:nvPr/>
        </p:nvCxnSpPr>
        <p:spPr>
          <a:xfrm>
            <a:off x="1688674" y="1130383"/>
            <a:ext cx="0" cy="2304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1332679-44C3-80AC-00C5-5E53D566C066}"/>
              </a:ext>
            </a:extLst>
          </p:cNvPr>
          <p:cNvCxnSpPr/>
          <p:nvPr/>
        </p:nvCxnSpPr>
        <p:spPr>
          <a:xfrm>
            <a:off x="3320231" y="1155805"/>
            <a:ext cx="0" cy="2304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4F5DDD6A-4D24-C171-13E7-09DE1E5CE7A0}"/>
              </a:ext>
            </a:extLst>
          </p:cNvPr>
          <p:cNvSpPr/>
          <p:nvPr/>
        </p:nvSpPr>
        <p:spPr>
          <a:xfrm>
            <a:off x="5696902" y="1998220"/>
            <a:ext cx="399737" cy="30902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Flèche vers la droite 46">
            <a:extLst>
              <a:ext uri="{FF2B5EF4-FFF2-40B4-BE49-F238E27FC236}">
                <a16:creationId xmlns:a16="http://schemas.microsoft.com/office/drawing/2014/main" id="{56CEA138-A07E-96F1-6221-2EAB97AD3FC1}"/>
              </a:ext>
            </a:extLst>
          </p:cNvPr>
          <p:cNvSpPr/>
          <p:nvPr/>
        </p:nvSpPr>
        <p:spPr>
          <a:xfrm rot="16200000">
            <a:off x="4189414" y="3326801"/>
            <a:ext cx="311917" cy="2319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kafka-logo-wide – aperogeek">
            <a:extLst>
              <a:ext uri="{FF2B5EF4-FFF2-40B4-BE49-F238E27FC236}">
                <a16:creationId xmlns:a16="http://schemas.microsoft.com/office/drawing/2014/main" id="{3E8D6475-14F3-BD73-5A97-6FBD9E84C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90"/>
          <a:stretch/>
        </p:blipFill>
        <p:spPr bwMode="auto">
          <a:xfrm>
            <a:off x="1551111" y="4080466"/>
            <a:ext cx="541766" cy="76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Water pipe - Free industry icons">
            <a:extLst>
              <a:ext uri="{FF2B5EF4-FFF2-40B4-BE49-F238E27FC236}">
                <a16:creationId xmlns:a16="http://schemas.microsoft.com/office/drawing/2014/main" id="{27F890F4-C792-9A25-D1EC-7A4798286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44" y="3482752"/>
            <a:ext cx="820863" cy="82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005EBC4-7330-EE0B-CE43-B95D2E5BC2AB}"/>
              </a:ext>
            </a:extLst>
          </p:cNvPr>
          <p:cNvGrpSpPr/>
          <p:nvPr/>
        </p:nvGrpSpPr>
        <p:grpSpPr>
          <a:xfrm>
            <a:off x="1803072" y="1869617"/>
            <a:ext cx="621058" cy="593729"/>
            <a:chOff x="2495750" y="2700800"/>
            <a:chExt cx="929725" cy="929725"/>
          </a:xfrm>
        </p:grpSpPr>
        <p:pic>
          <p:nvPicPr>
            <p:cNvPr id="24" name="Google Shape;90;g205c3ea3ef4_0_41">
              <a:extLst>
                <a:ext uri="{FF2B5EF4-FFF2-40B4-BE49-F238E27FC236}">
                  <a16:creationId xmlns:a16="http://schemas.microsoft.com/office/drawing/2014/main" id="{34E30B51-5996-A3E9-1F5E-B2E5F35334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0;g205c3ea3ef4_0_41">
              <a:extLst>
                <a:ext uri="{FF2B5EF4-FFF2-40B4-BE49-F238E27FC236}">
                  <a16:creationId xmlns:a16="http://schemas.microsoft.com/office/drawing/2014/main" id="{52B8BE8F-FC59-3C55-D5A6-48E5F4C5D0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0;g205c3ea3ef4_0_41">
              <a:extLst>
                <a:ext uri="{FF2B5EF4-FFF2-40B4-BE49-F238E27FC236}">
                  <a16:creationId xmlns:a16="http://schemas.microsoft.com/office/drawing/2014/main" id="{3A670534-6F8C-06E6-A098-113447341A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0;g205c3ea3ef4_0_41">
              <a:extLst>
                <a:ext uri="{FF2B5EF4-FFF2-40B4-BE49-F238E27FC236}">
                  <a16:creationId xmlns:a16="http://schemas.microsoft.com/office/drawing/2014/main" id="{2571DE5F-3721-D01D-52AF-3A4DF4B332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83E51427-F176-A047-BE0D-74DBF6AB2019}"/>
              </a:ext>
            </a:extLst>
          </p:cNvPr>
          <p:cNvSpPr/>
          <p:nvPr/>
        </p:nvSpPr>
        <p:spPr>
          <a:xfrm>
            <a:off x="2434647" y="2041939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8" name="Picture 14" descr="Flask (framework) — Wikipédia">
            <a:extLst>
              <a:ext uri="{FF2B5EF4-FFF2-40B4-BE49-F238E27FC236}">
                <a16:creationId xmlns:a16="http://schemas.microsoft.com/office/drawing/2014/main" id="{5BB5449C-17CD-AEEC-8D0D-0D97FCBE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033" y="1304986"/>
            <a:ext cx="1222152" cy="47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Flèche vers la droite 1046">
            <a:extLst>
              <a:ext uri="{FF2B5EF4-FFF2-40B4-BE49-F238E27FC236}">
                <a16:creationId xmlns:a16="http://schemas.microsoft.com/office/drawing/2014/main" id="{E20CA9D6-04FB-2C25-8BB3-0C2A66C27996}"/>
              </a:ext>
            </a:extLst>
          </p:cNvPr>
          <p:cNvSpPr/>
          <p:nvPr/>
        </p:nvSpPr>
        <p:spPr>
          <a:xfrm>
            <a:off x="3141845" y="3789483"/>
            <a:ext cx="323425" cy="21240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8" name="Picture 4" descr="Database DB icon PNG and SVG Vector Free Download">
            <a:extLst>
              <a:ext uri="{FF2B5EF4-FFF2-40B4-BE49-F238E27FC236}">
                <a16:creationId xmlns:a16="http://schemas.microsoft.com/office/drawing/2014/main" id="{6E7F148F-7E39-6ED8-9E1F-6061CF66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98" y="4427336"/>
            <a:ext cx="293534" cy="3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6" descr="ElephantSQL Avis Prix &amp; Alternatives | Comparateur Logiciels.Pro">
            <a:extLst>
              <a:ext uri="{FF2B5EF4-FFF2-40B4-BE49-F238E27FC236}">
                <a16:creationId xmlns:a16="http://schemas.microsoft.com/office/drawing/2014/main" id="{FB0CDBEB-045C-DB92-B0CC-36E37801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18" y="4826453"/>
            <a:ext cx="225493" cy="2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to Make a New Netflix Profile | Tom's Guide Forum">
            <a:extLst>
              <a:ext uri="{FF2B5EF4-FFF2-40B4-BE49-F238E27FC236}">
                <a16:creationId xmlns:a16="http://schemas.microsoft.com/office/drawing/2014/main" id="{3D8AC165-674E-B04A-DC02-ACB0429F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2162"/>
          <a:stretch/>
        </p:blipFill>
        <p:spPr bwMode="auto">
          <a:xfrm>
            <a:off x="129709" y="1318757"/>
            <a:ext cx="1450181" cy="1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achine Learning - Free computer icons">
            <a:extLst>
              <a:ext uri="{FF2B5EF4-FFF2-40B4-BE49-F238E27FC236}">
                <a16:creationId xmlns:a16="http://schemas.microsoft.com/office/drawing/2014/main" id="{17275085-DF55-9090-BB51-F2F2D232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62026" y="2605618"/>
            <a:ext cx="752569" cy="7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73;g2078e00e6b0_0_14">
            <a:extLst>
              <a:ext uri="{FF2B5EF4-FFF2-40B4-BE49-F238E27FC236}">
                <a16:creationId xmlns:a16="http://schemas.microsoft.com/office/drawing/2014/main" id="{AF2282EA-C0ED-4E35-90A8-DB38CC25D16D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79266" y="2616197"/>
            <a:ext cx="637181" cy="46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6" descr="Api - Icônes ordinateur gratuites">
            <a:extLst>
              <a:ext uri="{FF2B5EF4-FFF2-40B4-BE49-F238E27FC236}">
                <a16:creationId xmlns:a16="http://schemas.microsoft.com/office/drawing/2014/main" id="{AAEA19B2-C95A-C471-F64A-679991EA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67" y="2612165"/>
            <a:ext cx="498927" cy="4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User - Free social icons">
            <a:extLst>
              <a:ext uri="{FF2B5EF4-FFF2-40B4-BE49-F238E27FC236}">
                <a16:creationId xmlns:a16="http://schemas.microsoft.com/office/drawing/2014/main" id="{821FBEBA-D2BD-E7AA-A254-A2B29CA1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89" y="3618197"/>
            <a:ext cx="767383" cy="767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lèche vers la droite 38">
            <a:extLst>
              <a:ext uri="{FF2B5EF4-FFF2-40B4-BE49-F238E27FC236}">
                <a16:creationId xmlns:a16="http://schemas.microsoft.com/office/drawing/2014/main" id="{851BB740-DAFC-AA0F-1C85-D470E8181C25}"/>
              </a:ext>
            </a:extLst>
          </p:cNvPr>
          <p:cNvSpPr/>
          <p:nvPr/>
        </p:nvSpPr>
        <p:spPr>
          <a:xfrm rot="5400000">
            <a:off x="688349" y="3172943"/>
            <a:ext cx="347064" cy="2461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9" name="ZoneTexte 1038">
            <a:extLst>
              <a:ext uri="{FF2B5EF4-FFF2-40B4-BE49-F238E27FC236}">
                <a16:creationId xmlns:a16="http://schemas.microsoft.com/office/drawing/2014/main" id="{5B5951F7-6A2C-3018-79F0-66F57CA6C63B}"/>
              </a:ext>
            </a:extLst>
          </p:cNvPr>
          <p:cNvSpPr txBox="1"/>
          <p:nvPr/>
        </p:nvSpPr>
        <p:spPr>
          <a:xfrm>
            <a:off x="6433456" y="1059295"/>
            <a:ext cx="2297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>
                <a:solidFill>
                  <a:schemeClr val="tx1"/>
                </a:solidFill>
                <a:latin typeface="Mulish"/>
                <a:sym typeface="Mulish"/>
              </a:rPr>
              <a:t>Accessible at : mnicolle.pro:8000</a:t>
            </a:r>
          </a:p>
          <a:p>
            <a:pPr algn="ctr"/>
            <a:endParaRPr lang="fr-FR" dirty="0"/>
          </a:p>
        </p:txBody>
      </p:sp>
      <p:pic>
        <p:nvPicPr>
          <p:cNvPr id="1041" name="Image 1040">
            <a:extLst>
              <a:ext uri="{FF2B5EF4-FFF2-40B4-BE49-F238E27FC236}">
                <a16:creationId xmlns:a16="http://schemas.microsoft.com/office/drawing/2014/main" id="{9B993F48-B3FB-5029-2BE3-233FE12B602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96552" y="1847458"/>
            <a:ext cx="2064120" cy="1183610"/>
          </a:xfrm>
          <a:prstGeom prst="rect">
            <a:avLst/>
          </a:prstGeom>
        </p:spPr>
      </p:pic>
      <p:pic>
        <p:nvPicPr>
          <p:cNvPr id="5124" name="Picture 4" descr="Page 10 | Images de Clic Sur Le Bouton – Téléchargement gratuit sur Freepik">
            <a:extLst>
              <a:ext uri="{FF2B5EF4-FFF2-40B4-BE49-F238E27FC236}">
                <a16:creationId xmlns:a16="http://schemas.microsoft.com/office/drawing/2014/main" id="{AEA53BA6-9595-F24D-D292-9BB1E11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52" y="1966941"/>
            <a:ext cx="238920" cy="2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uble flèche verticale 10">
            <a:extLst>
              <a:ext uri="{FF2B5EF4-FFF2-40B4-BE49-F238E27FC236}">
                <a16:creationId xmlns:a16="http://schemas.microsoft.com/office/drawing/2014/main" id="{5ED56B63-9278-5E72-B51F-3B60D1EA2B2B}"/>
              </a:ext>
            </a:extLst>
          </p:cNvPr>
          <p:cNvSpPr/>
          <p:nvPr/>
        </p:nvSpPr>
        <p:spPr>
          <a:xfrm>
            <a:off x="7513399" y="3130873"/>
            <a:ext cx="144701" cy="31191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E260232-CA2C-1AD5-4CD0-6E26D371A9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17229" y="3539257"/>
            <a:ext cx="2129896" cy="14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49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667051" y="381622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  <a:endParaRPr dirty="0"/>
          </a:p>
        </p:txBody>
      </p:sp>
      <p:pic>
        <p:nvPicPr>
          <p:cNvPr id="6" name="Google Shape;87;g205c3ea3ef4_0_41">
            <a:extLst>
              <a:ext uri="{FF2B5EF4-FFF2-40B4-BE49-F238E27FC236}">
                <a16:creationId xmlns:a16="http://schemas.microsoft.com/office/drawing/2014/main" id="{FCF41DF9-F5A4-B9D6-82CC-BC609A612F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11" y="1275723"/>
            <a:ext cx="1060635" cy="59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0;g205c3ea3ef4_0_41">
            <a:extLst>
              <a:ext uri="{FF2B5EF4-FFF2-40B4-BE49-F238E27FC236}">
                <a16:creationId xmlns:a16="http://schemas.microsoft.com/office/drawing/2014/main" id="{E825469B-67EC-89A1-D19B-B0DFADB7DF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951" y="1840790"/>
            <a:ext cx="415461" cy="583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3C8C5D73-B1C6-AA34-3EF6-4EBC3762256A}"/>
              </a:ext>
            </a:extLst>
          </p:cNvPr>
          <p:cNvGrpSpPr/>
          <p:nvPr/>
        </p:nvGrpSpPr>
        <p:grpSpPr>
          <a:xfrm>
            <a:off x="7436106" y="938813"/>
            <a:ext cx="462127" cy="433984"/>
            <a:chOff x="6445106" y="4061804"/>
            <a:chExt cx="1148671" cy="1148671"/>
          </a:xfrm>
        </p:grpSpPr>
        <p:pic>
          <p:nvPicPr>
            <p:cNvPr id="42" name="Picture 12" descr="Movie - Free cinema icons">
              <a:extLst>
                <a:ext uri="{FF2B5EF4-FFF2-40B4-BE49-F238E27FC236}">
                  <a16:creationId xmlns:a16="http://schemas.microsoft.com/office/drawing/2014/main" id="{B57B145D-E802-DC04-E1D7-99D82C2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Movie - Free cinema icons">
              <a:extLst>
                <a:ext uri="{FF2B5EF4-FFF2-40B4-BE49-F238E27FC236}">
                  <a16:creationId xmlns:a16="http://schemas.microsoft.com/office/drawing/2014/main" id="{AFC14CC2-E9EB-07B8-0864-31FF6A3F6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Movie - Free cinema icons">
              <a:extLst>
                <a:ext uri="{FF2B5EF4-FFF2-40B4-BE49-F238E27FC236}">
                  <a16:creationId xmlns:a16="http://schemas.microsoft.com/office/drawing/2014/main" id="{B003C990-3B6D-BD4D-E78A-F580457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Movie - Free cinema icons">
              <a:extLst>
                <a:ext uri="{FF2B5EF4-FFF2-40B4-BE49-F238E27FC236}">
                  <a16:creationId xmlns:a16="http://schemas.microsoft.com/office/drawing/2014/main" id="{1877B85D-B405-FBF1-D92C-538DA6BB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ovie - Free cinema icons">
              <a:extLst>
                <a:ext uri="{FF2B5EF4-FFF2-40B4-BE49-F238E27FC236}">
                  <a16:creationId xmlns:a16="http://schemas.microsoft.com/office/drawing/2014/main" id="{1809A09A-0212-830D-A85D-47B0DA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8" descr="Full Amazon S3 Guide (2020) | Logicata">
            <a:extLst>
              <a:ext uri="{FF2B5EF4-FFF2-40B4-BE49-F238E27FC236}">
                <a16:creationId xmlns:a16="http://schemas.microsoft.com/office/drawing/2014/main" id="{4CE7F3F1-B620-BA87-A552-82A5A653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44" y="4414208"/>
            <a:ext cx="459114" cy="4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Svd File Icon - Download in Line Style">
            <a:extLst>
              <a:ext uri="{FF2B5EF4-FFF2-40B4-BE49-F238E27FC236}">
                <a16:creationId xmlns:a16="http://schemas.microsoft.com/office/drawing/2014/main" id="{E5941733-2255-5032-BE7D-E6F4AE90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61" y="976403"/>
            <a:ext cx="396394" cy="3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2615544-73EC-B8EA-3819-91918E5729B6}"/>
              </a:ext>
            </a:extLst>
          </p:cNvPr>
          <p:cNvSpPr txBox="1"/>
          <p:nvPr/>
        </p:nvSpPr>
        <p:spPr>
          <a:xfrm>
            <a:off x="291263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Database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34A379-4097-44A3-5D56-D4909067A794}"/>
              </a:ext>
            </a:extLst>
          </p:cNvPr>
          <p:cNvSpPr txBox="1"/>
          <p:nvPr/>
        </p:nvSpPr>
        <p:spPr>
          <a:xfrm>
            <a:off x="391560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Datalake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1332679-44C3-80AC-00C5-5E53D566C066}"/>
              </a:ext>
            </a:extLst>
          </p:cNvPr>
          <p:cNvCxnSpPr/>
          <p:nvPr/>
        </p:nvCxnSpPr>
        <p:spPr>
          <a:xfrm>
            <a:off x="3320231" y="1155805"/>
            <a:ext cx="0" cy="23040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èche vers la droite 46">
            <a:extLst>
              <a:ext uri="{FF2B5EF4-FFF2-40B4-BE49-F238E27FC236}">
                <a16:creationId xmlns:a16="http://schemas.microsoft.com/office/drawing/2014/main" id="{56CEA138-A07E-96F1-6221-2EAB97AD3FC1}"/>
              </a:ext>
            </a:extLst>
          </p:cNvPr>
          <p:cNvSpPr/>
          <p:nvPr/>
        </p:nvSpPr>
        <p:spPr>
          <a:xfrm>
            <a:off x="5242378" y="2318639"/>
            <a:ext cx="311917" cy="2319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005EBC4-7330-EE0B-CE43-B95D2E5BC2AB}"/>
              </a:ext>
            </a:extLst>
          </p:cNvPr>
          <p:cNvGrpSpPr/>
          <p:nvPr/>
        </p:nvGrpSpPr>
        <p:grpSpPr>
          <a:xfrm>
            <a:off x="1803072" y="1869617"/>
            <a:ext cx="621058" cy="593729"/>
            <a:chOff x="2495750" y="2700800"/>
            <a:chExt cx="929725" cy="929725"/>
          </a:xfrm>
        </p:grpSpPr>
        <p:pic>
          <p:nvPicPr>
            <p:cNvPr id="24" name="Google Shape;90;g205c3ea3ef4_0_41">
              <a:extLst>
                <a:ext uri="{FF2B5EF4-FFF2-40B4-BE49-F238E27FC236}">
                  <a16:creationId xmlns:a16="http://schemas.microsoft.com/office/drawing/2014/main" id="{34E30B51-5996-A3E9-1F5E-B2E5F35334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0;g205c3ea3ef4_0_41">
              <a:extLst>
                <a:ext uri="{FF2B5EF4-FFF2-40B4-BE49-F238E27FC236}">
                  <a16:creationId xmlns:a16="http://schemas.microsoft.com/office/drawing/2014/main" id="{52B8BE8F-FC59-3C55-D5A6-48E5F4C5D0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0;g205c3ea3ef4_0_41">
              <a:extLst>
                <a:ext uri="{FF2B5EF4-FFF2-40B4-BE49-F238E27FC236}">
                  <a16:creationId xmlns:a16="http://schemas.microsoft.com/office/drawing/2014/main" id="{3A670534-6F8C-06E6-A098-113447341A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0;g205c3ea3ef4_0_41">
              <a:extLst>
                <a:ext uri="{FF2B5EF4-FFF2-40B4-BE49-F238E27FC236}">
                  <a16:creationId xmlns:a16="http://schemas.microsoft.com/office/drawing/2014/main" id="{2571DE5F-3721-D01D-52AF-3A4DF4B332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83E51427-F176-A047-BE0D-74DBF6AB2019}"/>
              </a:ext>
            </a:extLst>
          </p:cNvPr>
          <p:cNvSpPr/>
          <p:nvPr/>
        </p:nvSpPr>
        <p:spPr>
          <a:xfrm>
            <a:off x="2434647" y="2041939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7" name="Flèche vers la droite 1046">
            <a:extLst>
              <a:ext uri="{FF2B5EF4-FFF2-40B4-BE49-F238E27FC236}">
                <a16:creationId xmlns:a16="http://schemas.microsoft.com/office/drawing/2014/main" id="{E20CA9D6-04FB-2C25-8BB3-0C2A66C27996}"/>
              </a:ext>
            </a:extLst>
          </p:cNvPr>
          <p:cNvSpPr/>
          <p:nvPr/>
        </p:nvSpPr>
        <p:spPr>
          <a:xfrm>
            <a:off x="7069949" y="1112934"/>
            <a:ext cx="269536" cy="15428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8" name="Picture 4" descr="Database DB icon PNG and SVG Vector Free Download">
            <a:extLst>
              <a:ext uri="{FF2B5EF4-FFF2-40B4-BE49-F238E27FC236}">
                <a16:creationId xmlns:a16="http://schemas.microsoft.com/office/drawing/2014/main" id="{6E7F148F-7E39-6ED8-9E1F-6061CF66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98" y="4427336"/>
            <a:ext cx="293534" cy="3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6" descr="ElephantSQL Avis Prix &amp; Alternatives | Comparateur Logiciels.Pro">
            <a:extLst>
              <a:ext uri="{FF2B5EF4-FFF2-40B4-BE49-F238E27FC236}">
                <a16:creationId xmlns:a16="http://schemas.microsoft.com/office/drawing/2014/main" id="{FB0CDBEB-045C-DB92-B0CC-36E37801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18" y="4826453"/>
            <a:ext cx="225493" cy="2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to Make a New Netflix Profile | Tom's Guide Forum">
            <a:extLst>
              <a:ext uri="{FF2B5EF4-FFF2-40B4-BE49-F238E27FC236}">
                <a16:creationId xmlns:a16="http://schemas.microsoft.com/office/drawing/2014/main" id="{3D8AC165-674E-B04A-DC02-ACB0429F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2162"/>
          <a:stretch/>
        </p:blipFill>
        <p:spPr bwMode="auto">
          <a:xfrm>
            <a:off x="3622840" y="1905365"/>
            <a:ext cx="1450181" cy="1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achine Learning - Free computer icons">
            <a:extLst>
              <a:ext uri="{FF2B5EF4-FFF2-40B4-BE49-F238E27FC236}">
                <a16:creationId xmlns:a16="http://schemas.microsoft.com/office/drawing/2014/main" id="{17275085-DF55-9090-BB51-F2F2D232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62026" y="2605618"/>
            <a:ext cx="752569" cy="7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 10 | Images de Clic Sur Le Bouton – Téléchargement gratuit sur Freepik">
            <a:extLst>
              <a:ext uri="{FF2B5EF4-FFF2-40B4-BE49-F238E27FC236}">
                <a16:creationId xmlns:a16="http://schemas.microsoft.com/office/drawing/2014/main" id="{AEA53BA6-9595-F24D-D292-9BB1E11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330" y="2537817"/>
            <a:ext cx="238920" cy="2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E260232-CA2C-1AD5-4CD0-6E26D371A9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42989" y="3462261"/>
            <a:ext cx="2129896" cy="1449008"/>
          </a:xfrm>
          <a:prstGeom prst="rect">
            <a:avLst/>
          </a:prstGeom>
        </p:spPr>
      </p:pic>
      <p:pic>
        <p:nvPicPr>
          <p:cNvPr id="7170" name="Picture 2" descr="Kubernetes">
            <a:extLst>
              <a:ext uri="{FF2B5EF4-FFF2-40B4-BE49-F238E27FC236}">
                <a16:creationId xmlns:a16="http://schemas.microsoft.com/office/drawing/2014/main" id="{7EFBBCE7-DB13-BF7E-4F29-23BA8D73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1" y="1416262"/>
            <a:ext cx="1835393" cy="3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4" descr="Kubernetes-in-Kubernetes and the WEDOS PXE bootable server farm | Kubernetes">
            <a:extLst>
              <a:ext uri="{FF2B5EF4-FFF2-40B4-BE49-F238E27FC236}">
                <a16:creationId xmlns:a16="http://schemas.microsoft.com/office/drawing/2014/main" id="{DF755156-2B56-EF38-A653-697A35B5A5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8" name="Picture 10" descr="Kubernetes Networking Guide for Beginners - Kubernetes Book">
            <a:extLst>
              <a:ext uri="{FF2B5EF4-FFF2-40B4-BE49-F238E27FC236}">
                <a16:creationId xmlns:a16="http://schemas.microsoft.com/office/drawing/2014/main" id="{10C2E6D3-8021-4435-1B66-B1399DB49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27497" r="5875" b="8309"/>
          <a:stretch/>
        </p:blipFill>
        <p:spPr bwMode="auto">
          <a:xfrm>
            <a:off x="5700304" y="1840534"/>
            <a:ext cx="2925852" cy="12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1F565E59-B394-DEE9-EEE6-C9D006ACBF28}"/>
              </a:ext>
            </a:extLst>
          </p:cNvPr>
          <p:cNvSpPr/>
          <p:nvPr/>
        </p:nvSpPr>
        <p:spPr>
          <a:xfrm rot="5400000">
            <a:off x="7336911" y="3187018"/>
            <a:ext cx="179216" cy="16312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6FECF0CA-9DE7-6BE3-AB1B-A8C979B6B70F}"/>
              </a:ext>
            </a:extLst>
          </p:cNvPr>
          <p:cNvSpPr/>
          <p:nvPr/>
        </p:nvSpPr>
        <p:spPr>
          <a:xfrm>
            <a:off x="8170195" y="8593259"/>
            <a:ext cx="74444" cy="4571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6" descr="Api - Icônes ordinateur gratuites">
            <a:extLst>
              <a:ext uri="{FF2B5EF4-FFF2-40B4-BE49-F238E27FC236}">
                <a16:creationId xmlns:a16="http://schemas.microsoft.com/office/drawing/2014/main" id="{75DC9428-CC40-960E-776A-72E8F67F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41" y="996391"/>
            <a:ext cx="856387" cy="8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6D487CB7-E45C-99AC-D082-4D0B5CC8F687}"/>
              </a:ext>
            </a:extLst>
          </p:cNvPr>
          <p:cNvSpPr/>
          <p:nvPr/>
        </p:nvSpPr>
        <p:spPr>
          <a:xfrm rot="16200000">
            <a:off x="5877348" y="1553732"/>
            <a:ext cx="179216" cy="16312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606699D1-D0A6-523A-63D9-8ECBD8562F59}"/>
              </a:ext>
            </a:extLst>
          </p:cNvPr>
          <p:cNvSpPr/>
          <p:nvPr/>
        </p:nvSpPr>
        <p:spPr>
          <a:xfrm rot="5400000">
            <a:off x="8129591" y="1565818"/>
            <a:ext cx="179216" cy="16312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0988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667051" y="381622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  <a:endParaRPr dirty="0"/>
          </a:p>
        </p:txBody>
      </p:sp>
      <p:pic>
        <p:nvPicPr>
          <p:cNvPr id="6" name="Google Shape;87;g205c3ea3ef4_0_41">
            <a:extLst>
              <a:ext uri="{FF2B5EF4-FFF2-40B4-BE49-F238E27FC236}">
                <a16:creationId xmlns:a16="http://schemas.microsoft.com/office/drawing/2014/main" id="{FCF41DF9-F5A4-B9D6-82CC-BC609A612F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11" y="1275723"/>
            <a:ext cx="1060635" cy="59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0;g205c3ea3ef4_0_41">
            <a:extLst>
              <a:ext uri="{FF2B5EF4-FFF2-40B4-BE49-F238E27FC236}">
                <a16:creationId xmlns:a16="http://schemas.microsoft.com/office/drawing/2014/main" id="{E825469B-67EC-89A1-D19B-B0DFADB7DF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951" y="1840790"/>
            <a:ext cx="415461" cy="583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3C8C5D73-B1C6-AA34-3EF6-4EBC3762256A}"/>
              </a:ext>
            </a:extLst>
          </p:cNvPr>
          <p:cNvGrpSpPr/>
          <p:nvPr/>
        </p:nvGrpSpPr>
        <p:grpSpPr>
          <a:xfrm>
            <a:off x="7436106" y="938813"/>
            <a:ext cx="462127" cy="433984"/>
            <a:chOff x="6445106" y="4061804"/>
            <a:chExt cx="1148671" cy="1148671"/>
          </a:xfrm>
        </p:grpSpPr>
        <p:pic>
          <p:nvPicPr>
            <p:cNvPr id="42" name="Picture 12" descr="Movie - Free cinema icons">
              <a:extLst>
                <a:ext uri="{FF2B5EF4-FFF2-40B4-BE49-F238E27FC236}">
                  <a16:creationId xmlns:a16="http://schemas.microsoft.com/office/drawing/2014/main" id="{B57B145D-E802-DC04-E1D7-99D82C2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Movie - Free cinema icons">
              <a:extLst>
                <a:ext uri="{FF2B5EF4-FFF2-40B4-BE49-F238E27FC236}">
                  <a16:creationId xmlns:a16="http://schemas.microsoft.com/office/drawing/2014/main" id="{AFC14CC2-E9EB-07B8-0864-31FF6A3F6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Movie - Free cinema icons">
              <a:extLst>
                <a:ext uri="{FF2B5EF4-FFF2-40B4-BE49-F238E27FC236}">
                  <a16:creationId xmlns:a16="http://schemas.microsoft.com/office/drawing/2014/main" id="{B003C990-3B6D-BD4D-E78A-F580457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Movie - Free cinema icons">
              <a:extLst>
                <a:ext uri="{FF2B5EF4-FFF2-40B4-BE49-F238E27FC236}">
                  <a16:creationId xmlns:a16="http://schemas.microsoft.com/office/drawing/2014/main" id="{1877B85D-B405-FBF1-D92C-538DA6BB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ovie - Free cinema icons">
              <a:extLst>
                <a:ext uri="{FF2B5EF4-FFF2-40B4-BE49-F238E27FC236}">
                  <a16:creationId xmlns:a16="http://schemas.microsoft.com/office/drawing/2014/main" id="{1809A09A-0212-830D-A85D-47B0DA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8" descr="Full Amazon S3 Guide (2020) | Logicata">
            <a:extLst>
              <a:ext uri="{FF2B5EF4-FFF2-40B4-BE49-F238E27FC236}">
                <a16:creationId xmlns:a16="http://schemas.microsoft.com/office/drawing/2014/main" id="{4CE7F3F1-B620-BA87-A552-82A5A653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44" y="4414208"/>
            <a:ext cx="459114" cy="4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Svd File Icon - Download in Line Style">
            <a:extLst>
              <a:ext uri="{FF2B5EF4-FFF2-40B4-BE49-F238E27FC236}">
                <a16:creationId xmlns:a16="http://schemas.microsoft.com/office/drawing/2014/main" id="{E5941733-2255-5032-BE7D-E6F4AE90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61" y="976403"/>
            <a:ext cx="396394" cy="3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2615544-73EC-B8EA-3819-91918E5729B6}"/>
              </a:ext>
            </a:extLst>
          </p:cNvPr>
          <p:cNvSpPr txBox="1"/>
          <p:nvPr/>
        </p:nvSpPr>
        <p:spPr>
          <a:xfrm>
            <a:off x="291263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Database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34A379-4097-44A3-5D56-D4909067A794}"/>
              </a:ext>
            </a:extLst>
          </p:cNvPr>
          <p:cNvSpPr txBox="1"/>
          <p:nvPr/>
        </p:nvSpPr>
        <p:spPr>
          <a:xfrm>
            <a:off x="391560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Datalake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1332679-44C3-80AC-00C5-5E53D566C066}"/>
              </a:ext>
            </a:extLst>
          </p:cNvPr>
          <p:cNvCxnSpPr>
            <a:cxnSpLocks/>
          </p:cNvCxnSpPr>
          <p:nvPr/>
        </p:nvCxnSpPr>
        <p:spPr>
          <a:xfrm>
            <a:off x="3320231" y="1155805"/>
            <a:ext cx="0" cy="20231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èche vers la droite 46">
            <a:extLst>
              <a:ext uri="{FF2B5EF4-FFF2-40B4-BE49-F238E27FC236}">
                <a16:creationId xmlns:a16="http://schemas.microsoft.com/office/drawing/2014/main" id="{56CEA138-A07E-96F1-6221-2EAB97AD3FC1}"/>
              </a:ext>
            </a:extLst>
          </p:cNvPr>
          <p:cNvSpPr/>
          <p:nvPr/>
        </p:nvSpPr>
        <p:spPr>
          <a:xfrm>
            <a:off x="5242378" y="2318639"/>
            <a:ext cx="311917" cy="2319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005EBC4-7330-EE0B-CE43-B95D2E5BC2AB}"/>
              </a:ext>
            </a:extLst>
          </p:cNvPr>
          <p:cNvGrpSpPr/>
          <p:nvPr/>
        </p:nvGrpSpPr>
        <p:grpSpPr>
          <a:xfrm>
            <a:off x="1803072" y="1869617"/>
            <a:ext cx="621058" cy="593729"/>
            <a:chOff x="2495750" y="2700800"/>
            <a:chExt cx="929725" cy="929725"/>
          </a:xfrm>
        </p:grpSpPr>
        <p:pic>
          <p:nvPicPr>
            <p:cNvPr id="24" name="Google Shape;90;g205c3ea3ef4_0_41">
              <a:extLst>
                <a:ext uri="{FF2B5EF4-FFF2-40B4-BE49-F238E27FC236}">
                  <a16:creationId xmlns:a16="http://schemas.microsoft.com/office/drawing/2014/main" id="{34E30B51-5996-A3E9-1F5E-B2E5F35334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0;g205c3ea3ef4_0_41">
              <a:extLst>
                <a:ext uri="{FF2B5EF4-FFF2-40B4-BE49-F238E27FC236}">
                  <a16:creationId xmlns:a16="http://schemas.microsoft.com/office/drawing/2014/main" id="{52B8BE8F-FC59-3C55-D5A6-48E5F4C5D0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0;g205c3ea3ef4_0_41">
              <a:extLst>
                <a:ext uri="{FF2B5EF4-FFF2-40B4-BE49-F238E27FC236}">
                  <a16:creationId xmlns:a16="http://schemas.microsoft.com/office/drawing/2014/main" id="{3A670534-6F8C-06E6-A098-113447341A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0;g205c3ea3ef4_0_41">
              <a:extLst>
                <a:ext uri="{FF2B5EF4-FFF2-40B4-BE49-F238E27FC236}">
                  <a16:creationId xmlns:a16="http://schemas.microsoft.com/office/drawing/2014/main" id="{2571DE5F-3721-D01D-52AF-3A4DF4B332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83E51427-F176-A047-BE0D-74DBF6AB2019}"/>
              </a:ext>
            </a:extLst>
          </p:cNvPr>
          <p:cNvSpPr/>
          <p:nvPr/>
        </p:nvSpPr>
        <p:spPr>
          <a:xfrm>
            <a:off x="2434647" y="2041939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7" name="Flèche vers la droite 1046">
            <a:extLst>
              <a:ext uri="{FF2B5EF4-FFF2-40B4-BE49-F238E27FC236}">
                <a16:creationId xmlns:a16="http://schemas.microsoft.com/office/drawing/2014/main" id="{E20CA9D6-04FB-2C25-8BB3-0C2A66C27996}"/>
              </a:ext>
            </a:extLst>
          </p:cNvPr>
          <p:cNvSpPr/>
          <p:nvPr/>
        </p:nvSpPr>
        <p:spPr>
          <a:xfrm>
            <a:off x="7069949" y="1112934"/>
            <a:ext cx="269536" cy="15428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8" name="Picture 4" descr="Database DB icon PNG and SVG Vector Free Download">
            <a:extLst>
              <a:ext uri="{FF2B5EF4-FFF2-40B4-BE49-F238E27FC236}">
                <a16:creationId xmlns:a16="http://schemas.microsoft.com/office/drawing/2014/main" id="{6E7F148F-7E39-6ED8-9E1F-6061CF66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98" y="4427336"/>
            <a:ext cx="293534" cy="3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6" descr="ElephantSQL Avis Prix &amp; Alternatives | Comparateur Logiciels.Pro">
            <a:extLst>
              <a:ext uri="{FF2B5EF4-FFF2-40B4-BE49-F238E27FC236}">
                <a16:creationId xmlns:a16="http://schemas.microsoft.com/office/drawing/2014/main" id="{FB0CDBEB-045C-DB92-B0CC-36E37801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18" y="4826453"/>
            <a:ext cx="225493" cy="2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to Make a New Netflix Profile | Tom's Guide Forum">
            <a:extLst>
              <a:ext uri="{FF2B5EF4-FFF2-40B4-BE49-F238E27FC236}">
                <a16:creationId xmlns:a16="http://schemas.microsoft.com/office/drawing/2014/main" id="{3D8AC165-674E-B04A-DC02-ACB0429F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2162"/>
          <a:stretch/>
        </p:blipFill>
        <p:spPr bwMode="auto">
          <a:xfrm>
            <a:off x="3622840" y="1905365"/>
            <a:ext cx="1450181" cy="1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achine Learning - Free computer icons">
            <a:extLst>
              <a:ext uri="{FF2B5EF4-FFF2-40B4-BE49-F238E27FC236}">
                <a16:creationId xmlns:a16="http://schemas.microsoft.com/office/drawing/2014/main" id="{17275085-DF55-9090-BB51-F2F2D232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73891" y="2573147"/>
            <a:ext cx="752569" cy="7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 10 | Images de Clic Sur Le Bouton – Téléchargement gratuit sur Freepik">
            <a:extLst>
              <a:ext uri="{FF2B5EF4-FFF2-40B4-BE49-F238E27FC236}">
                <a16:creationId xmlns:a16="http://schemas.microsoft.com/office/drawing/2014/main" id="{AEA53BA6-9595-F24D-D292-9BB1E11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330" y="2537817"/>
            <a:ext cx="238920" cy="2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E260232-CA2C-1AD5-4CD0-6E26D371A9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3351" y="3426067"/>
            <a:ext cx="2129896" cy="1449008"/>
          </a:xfrm>
          <a:prstGeom prst="rect">
            <a:avLst/>
          </a:prstGeom>
        </p:spPr>
      </p:pic>
      <p:pic>
        <p:nvPicPr>
          <p:cNvPr id="7170" name="Picture 2" descr="Kubernetes">
            <a:extLst>
              <a:ext uri="{FF2B5EF4-FFF2-40B4-BE49-F238E27FC236}">
                <a16:creationId xmlns:a16="http://schemas.microsoft.com/office/drawing/2014/main" id="{7EFBBCE7-DB13-BF7E-4F29-23BA8D73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1" y="1416262"/>
            <a:ext cx="1835393" cy="3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4" descr="Kubernetes-in-Kubernetes and the WEDOS PXE bootable server farm | Kubernetes">
            <a:extLst>
              <a:ext uri="{FF2B5EF4-FFF2-40B4-BE49-F238E27FC236}">
                <a16:creationId xmlns:a16="http://schemas.microsoft.com/office/drawing/2014/main" id="{DF755156-2B56-EF38-A653-697A35B5A5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8" name="Picture 10" descr="Kubernetes Networking Guide for Beginners - Kubernetes Book">
            <a:extLst>
              <a:ext uri="{FF2B5EF4-FFF2-40B4-BE49-F238E27FC236}">
                <a16:creationId xmlns:a16="http://schemas.microsoft.com/office/drawing/2014/main" id="{10C2E6D3-8021-4435-1B66-B1399DB49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27497" r="5875" b="8309"/>
          <a:stretch/>
        </p:blipFill>
        <p:spPr bwMode="auto">
          <a:xfrm>
            <a:off x="5700304" y="1840534"/>
            <a:ext cx="2925852" cy="12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1F565E59-B394-DEE9-EEE6-C9D006ACBF28}"/>
              </a:ext>
            </a:extLst>
          </p:cNvPr>
          <p:cNvSpPr/>
          <p:nvPr/>
        </p:nvSpPr>
        <p:spPr>
          <a:xfrm rot="5400000">
            <a:off x="7336911" y="3187018"/>
            <a:ext cx="179216" cy="16312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18" name="Picture 2" descr="Apache Airflow — Wikipédia">
            <a:extLst>
              <a:ext uri="{FF2B5EF4-FFF2-40B4-BE49-F238E27FC236}">
                <a16:creationId xmlns:a16="http://schemas.microsoft.com/office/drawing/2014/main" id="{15D0CD58-18C7-BC0B-552D-C0958330E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55" y="3384471"/>
            <a:ext cx="1544740" cy="59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6FECF0CA-9DE7-6BE3-AB1B-A8C979B6B70F}"/>
              </a:ext>
            </a:extLst>
          </p:cNvPr>
          <p:cNvSpPr/>
          <p:nvPr/>
        </p:nvSpPr>
        <p:spPr>
          <a:xfrm>
            <a:off x="8170195" y="8593259"/>
            <a:ext cx="74444" cy="4571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0" name="Picture 4" descr="Amazon Redshift | Data Warehouses">
            <a:extLst>
              <a:ext uri="{FF2B5EF4-FFF2-40B4-BE49-F238E27FC236}">
                <a16:creationId xmlns:a16="http://schemas.microsoft.com/office/drawing/2014/main" id="{B6091D43-2CF7-C5FE-DFE4-D73C4FE8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832" y="3280436"/>
            <a:ext cx="1051691" cy="105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pi - Icônes ordinateur gratuites">
            <a:extLst>
              <a:ext uri="{FF2B5EF4-FFF2-40B4-BE49-F238E27FC236}">
                <a16:creationId xmlns:a16="http://schemas.microsoft.com/office/drawing/2014/main" id="{75DC9428-CC40-960E-776A-72E8F67F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41" y="996391"/>
            <a:ext cx="856387" cy="8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EDFDF3B4-836C-9C3C-E5A1-8D45D5CC5641}"/>
              </a:ext>
            </a:extLst>
          </p:cNvPr>
          <p:cNvSpPr/>
          <p:nvPr/>
        </p:nvSpPr>
        <p:spPr>
          <a:xfrm rot="10800000">
            <a:off x="3021643" y="3676303"/>
            <a:ext cx="258847" cy="12997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EFA5D17-55C6-D1DB-3595-C3E3D5F5CCC9}"/>
              </a:ext>
            </a:extLst>
          </p:cNvPr>
          <p:cNvSpPr txBox="1"/>
          <p:nvPr/>
        </p:nvSpPr>
        <p:spPr>
          <a:xfrm>
            <a:off x="2011483" y="4150571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DataWarehouse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6D487CB7-E45C-99AC-D082-4D0B5CC8F687}"/>
              </a:ext>
            </a:extLst>
          </p:cNvPr>
          <p:cNvSpPr/>
          <p:nvPr/>
        </p:nvSpPr>
        <p:spPr>
          <a:xfrm rot="16200000">
            <a:off x="5877348" y="1553732"/>
            <a:ext cx="179216" cy="16312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606699D1-D0A6-523A-63D9-8ECBD8562F59}"/>
              </a:ext>
            </a:extLst>
          </p:cNvPr>
          <p:cNvSpPr/>
          <p:nvPr/>
        </p:nvSpPr>
        <p:spPr>
          <a:xfrm rot="5400000">
            <a:off x="8129591" y="1565818"/>
            <a:ext cx="179216" cy="16312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8C5D35A0-127B-D50D-E96F-3DAAEFFAE2EC}"/>
              </a:ext>
            </a:extLst>
          </p:cNvPr>
          <p:cNvSpPr/>
          <p:nvPr/>
        </p:nvSpPr>
        <p:spPr>
          <a:xfrm rot="16200000">
            <a:off x="3930255" y="4028255"/>
            <a:ext cx="246221" cy="20873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7812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667051" y="381622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What’s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?</a:t>
            </a:r>
            <a:endParaRPr dirty="0"/>
          </a:p>
        </p:txBody>
      </p:sp>
      <p:pic>
        <p:nvPicPr>
          <p:cNvPr id="6" name="Google Shape;87;g205c3ea3ef4_0_41">
            <a:extLst>
              <a:ext uri="{FF2B5EF4-FFF2-40B4-BE49-F238E27FC236}">
                <a16:creationId xmlns:a16="http://schemas.microsoft.com/office/drawing/2014/main" id="{FCF41DF9-F5A4-B9D6-82CC-BC609A612F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011" y="1275723"/>
            <a:ext cx="1060635" cy="59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90;g205c3ea3ef4_0_41">
            <a:extLst>
              <a:ext uri="{FF2B5EF4-FFF2-40B4-BE49-F238E27FC236}">
                <a16:creationId xmlns:a16="http://schemas.microsoft.com/office/drawing/2014/main" id="{E825469B-67EC-89A1-D19B-B0DFADB7DF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13951" y="1840790"/>
            <a:ext cx="415461" cy="5838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e 40">
            <a:extLst>
              <a:ext uri="{FF2B5EF4-FFF2-40B4-BE49-F238E27FC236}">
                <a16:creationId xmlns:a16="http://schemas.microsoft.com/office/drawing/2014/main" id="{3C8C5D73-B1C6-AA34-3EF6-4EBC3762256A}"/>
              </a:ext>
            </a:extLst>
          </p:cNvPr>
          <p:cNvGrpSpPr/>
          <p:nvPr/>
        </p:nvGrpSpPr>
        <p:grpSpPr>
          <a:xfrm>
            <a:off x="7436106" y="938813"/>
            <a:ext cx="462127" cy="433984"/>
            <a:chOff x="6445106" y="4061804"/>
            <a:chExt cx="1148671" cy="1148671"/>
          </a:xfrm>
        </p:grpSpPr>
        <p:pic>
          <p:nvPicPr>
            <p:cNvPr id="42" name="Picture 12" descr="Movie - Free cinema icons">
              <a:extLst>
                <a:ext uri="{FF2B5EF4-FFF2-40B4-BE49-F238E27FC236}">
                  <a16:creationId xmlns:a16="http://schemas.microsoft.com/office/drawing/2014/main" id="{B57B145D-E802-DC04-E1D7-99D82C2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Movie - Free cinema icons">
              <a:extLst>
                <a:ext uri="{FF2B5EF4-FFF2-40B4-BE49-F238E27FC236}">
                  <a16:creationId xmlns:a16="http://schemas.microsoft.com/office/drawing/2014/main" id="{AFC14CC2-E9EB-07B8-0864-31FF6A3F6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Movie - Free cinema icons">
              <a:extLst>
                <a:ext uri="{FF2B5EF4-FFF2-40B4-BE49-F238E27FC236}">
                  <a16:creationId xmlns:a16="http://schemas.microsoft.com/office/drawing/2014/main" id="{B003C990-3B6D-BD4D-E78A-F580457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Movie - Free cinema icons">
              <a:extLst>
                <a:ext uri="{FF2B5EF4-FFF2-40B4-BE49-F238E27FC236}">
                  <a16:creationId xmlns:a16="http://schemas.microsoft.com/office/drawing/2014/main" id="{1877B85D-B405-FBF1-D92C-538DA6BB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ovie - Free cinema icons">
              <a:extLst>
                <a:ext uri="{FF2B5EF4-FFF2-40B4-BE49-F238E27FC236}">
                  <a16:creationId xmlns:a16="http://schemas.microsoft.com/office/drawing/2014/main" id="{1809A09A-0212-830D-A85D-47B0DA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9" name="Picture 8" descr="Full Amazon S3 Guide (2020) | Logicata">
            <a:extLst>
              <a:ext uri="{FF2B5EF4-FFF2-40B4-BE49-F238E27FC236}">
                <a16:creationId xmlns:a16="http://schemas.microsoft.com/office/drawing/2014/main" id="{4CE7F3F1-B620-BA87-A552-82A5A653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44" y="4414208"/>
            <a:ext cx="459114" cy="45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Svd File Icon - Download in Line Style">
            <a:extLst>
              <a:ext uri="{FF2B5EF4-FFF2-40B4-BE49-F238E27FC236}">
                <a16:creationId xmlns:a16="http://schemas.microsoft.com/office/drawing/2014/main" id="{E5941733-2255-5032-BE7D-E6F4AE90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61" y="976403"/>
            <a:ext cx="396394" cy="3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2615544-73EC-B8EA-3819-91918E5729B6}"/>
              </a:ext>
            </a:extLst>
          </p:cNvPr>
          <p:cNvSpPr txBox="1"/>
          <p:nvPr/>
        </p:nvSpPr>
        <p:spPr>
          <a:xfrm>
            <a:off x="291263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Database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34A379-4097-44A3-5D56-D4909067A794}"/>
              </a:ext>
            </a:extLst>
          </p:cNvPr>
          <p:cNvSpPr txBox="1"/>
          <p:nvPr/>
        </p:nvSpPr>
        <p:spPr>
          <a:xfrm>
            <a:off x="3915608" y="4156868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Datalake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1332679-44C3-80AC-00C5-5E53D566C066}"/>
              </a:ext>
            </a:extLst>
          </p:cNvPr>
          <p:cNvCxnSpPr>
            <a:cxnSpLocks/>
          </p:cNvCxnSpPr>
          <p:nvPr/>
        </p:nvCxnSpPr>
        <p:spPr>
          <a:xfrm>
            <a:off x="3320231" y="1155805"/>
            <a:ext cx="0" cy="20231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èche vers la droite 46">
            <a:extLst>
              <a:ext uri="{FF2B5EF4-FFF2-40B4-BE49-F238E27FC236}">
                <a16:creationId xmlns:a16="http://schemas.microsoft.com/office/drawing/2014/main" id="{56CEA138-A07E-96F1-6221-2EAB97AD3FC1}"/>
              </a:ext>
            </a:extLst>
          </p:cNvPr>
          <p:cNvSpPr/>
          <p:nvPr/>
        </p:nvSpPr>
        <p:spPr>
          <a:xfrm>
            <a:off x="5242378" y="2318639"/>
            <a:ext cx="311917" cy="2319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005EBC4-7330-EE0B-CE43-B95D2E5BC2AB}"/>
              </a:ext>
            </a:extLst>
          </p:cNvPr>
          <p:cNvGrpSpPr/>
          <p:nvPr/>
        </p:nvGrpSpPr>
        <p:grpSpPr>
          <a:xfrm>
            <a:off x="1803072" y="1869617"/>
            <a:ext cx="621058" cy="593729"/>
            <a:chOff x="2495750" y="2700800"/>
            <a:chExt cx="929725" cy="929725"/>
          </a:xfrm>
        </p:grpSpPr>
        <p:pic>
          <p:nvPicPr>
            <p:cNvPr id="24" name="Google Shape;90;g205c3ea3ef4_0_41">
              <a:extLst>
                <a:ext uri="{FF2B5EF4-FFF2-40B4-BE49-F238E27FC236}">
                  <a16:creationId xmlns:a16="http://schemas.microsoft.com/office/drawing/2014/main" id="{34E30B51-5996-A3E9-1F5E-B2E5F35334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0;g205c3ea3ef4_0_41">
              <a:extLst>
                <a:ext uri="{FF2B5EF4-FFF2-40B4-BE49-F238E27FC236}">
                  <a16:creationId xmlns:a16="http://schemas.microsoft.com/office/drawing/2014/main" id="{52B8BE8F-FC59-3C55-D5A6-48E5F4C5D0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0;g205c3ea3ef4_0_41">
              <a:extLst>
                <a:ext uri="{FF2B5EF4-FFF2-40B4-BE49-F238E27FC236}">
                  <a16:creationId xmlns:a16="http://schemas.microsoft.com/office/drawing/2014/main" id="{3A670534-6F8C-06E6-A098-113447341A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0;g205c3ea3ef4_0_41">
              <a:extLst>
                <a:ext uri="{FF2B5EF4-FFF2-40B4-BE49-F238E27FC236}">
                  <a16:creationId xmlns:a16="http://schemas.microsoft.com/office/drawing/2014/main" id="{2571DE5F-3721-D01D-52AF-3A4DF4B332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83E51427-F176-A047-BE0D-74DBF6AB2019}"/>
              </a:ext>
            </a:extLst>
          </p:cNvPr>
          <p:cNvSpPr/>
          <p:nvPr/>
        </p:nvSpPr>
        <p:spPr>
          <a:xfrm>
            <a:off x="2434647" y="2041939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7" name="Flèche vers la droite 1046">
            <a:extLst>
              <a:ext uri="{FF2B5EF4-FFF2-40B4-BE49-F238E27FC236}">
                <a16:creationId xmlns:a16="http://schemas.microsoft.com/office/drawing/2014/main" id="{E20CA9D6-04FB-2C25-8BB3-0C2A66C27996}"/>
              </a:ext>
            </a:extLst>
          </p:cNvPr>
          <p:cNvSpPr/>
          <p:nvPr/>
        </p:nvSpPr>
        <p:spPr>
          <a:xfrm>
            <a:off x="7069949" y="1112934"/>
            <a:ext cx="269536" cy="15428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8" name="Picture 4" descr="Database DB icon PNG and SVG Vector Free Download">
            <a:extLst>
              <a:ext uri="{FF2B5EF4-FFF2-40B4-BE49-F238E27FC236}">
                <a16:creationId xmlns:a16="http://schemas.microsoft.com/office/drawing/2014/main" id="{6E7F148F-7E39-6ED8-9E1F-6061CF66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98" y="4427336"/>
            <a:ext cx="293534" cy="35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6" descr="ElephantSQL Avis Prix &amp; Alternatives | Comparateur Logiciels.Pro">
            <a:extLst>
              <a:ext uri="{FF2B5EF4-FFF2-40B4-BE49-F238E27FC236}">
                <a16:creationId xmlns:a16="http://schemas.microsoft.com/office/drawing/2014/main" id="{FB0CDBEB-045C-DB92-B0CC-36E37801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18" y="4826453"/>
            <a:ext cx="225493" cy="2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ow to Make a New Netflix Profile | Tom's Guide Forum">
            <a:extLst>
              <a:ext uri="{FF2B5EF4-FFF2-40B4-BE49-F238E27FC236}">
                <a16:creationId xmlns:a16="http://schemas.microsoft.com/office/drawing/2014/main" id="{3D8AC165-674E-B04A-DC02-ACB0429FD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2" b="52162"/>
          <a:stretch/>
        </p:blipFill>
        <p:spPr bwMode="auto">
          <a:xfrm>
            <a:off x="3622840" y="1905365"/>
            <a:ext cx="1450181" cy="1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Machine Learning - Free computer icons">
            <a:extLst>
              <a:ext uri="{FF2B5EF4-FFF2-40B4-BE49-F238E27FC236}">
                <a16:creationId xmlns:a16="http://schemas.microsoft.com/office/drawing/2014/main" id="{17275085-DF55-9090-BB51-F2F2D232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73891" y="2573147"/>
            <a:ext cx="752569" cy="75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age 10 | Images de Clic Sur Le Bouton – Téléchargement gratuit sur Freepik">
            <a:extLst>
              <a:ext uri="{FF2B5EF4-FFF2-40B4-BE49-F238E27FC236}">
                <a16:creationId xmlns:a16="http://schemas.microsoft.com/office/drawing/2014/main" id="{AEA53BA6-9595-F24D-D292-9BB1E112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330" y="2537817"/>
            <a:ext cx="238920" cy="23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E260232-CA2C-1AD5-4CD0-6E26D371A9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3351" y="3426067"/>
            <a:ext cx="2129896" cy="1449008"/>
          </a:xfrm>
          <a:prstGeom prst="rect">
            <a:avLst/>
          </a:prstGeom>
        </p:spPr>
      </p:pic>
      <p:pic>
        <p:nvPicPr>
          <p:cNvPr id="7170" name="Picture 2" descr="Kubernetes">
            <a:extLst>
              <a:ext uri="{FF2B5EF4-FFF2-40B4-BE49-F238E27FC236}">
                <a16:creationId xmlns:a16="http://schemas.microsoft.com/office/drawing/2014/main" id="{7EFBBCE7-DB13-BF7E-4F29-23BA8D73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81" y="1416262"/>
            <a:ext cx="1835393" cy="39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4" descr="Kubernetes-in-Kubernetes and the WEDOS PXE bootable server farm | Kubernetes">
            <a:extLst>
              <a:ext uri="{FF2B5EF4-FFF2-40B4-BE49-F238E27FC236}">
                <a16:creationId xmlns:a16="http://schemas.microsoft.com/office/drawing/2014/main" id="{DF755156-2B56-EF38-A653-697A35B5A5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8" name="Picture 10" descr="Kubernetes Networking Guide for Beginners - Kubernetes Book">
            <a:extLst>
              <a:ext uri="{FF2B5EF4-FFF2-40B4-BE49-F238E27FC236}">
                <a16:creationId xmlns:a16="http://schemas.microsoft.com/office/drawing/2014/main" id="{10C2E6D3-8021-4435-1B66-B1399DB49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27497" r="5875" b="8309"/>
          <a:stretch/>
        </p:blipFill>
        <p:spPr bwMode="auto">
          <a:xfrm>
            <a:off x="5700304" y="1840534"/>
            <a:ext cx="2925852" cy="127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1F565E59-B394-DEE9-EEE6-C9D006ACBF28}"/>
              </a:ext>
            </a:extLst>
          </p:cNvPr>
          <p:cNvSpPr/>
          <p:nvPr/>
        </p:nvSpPr>
        <p:spPr>
          <a:xfrm rot="5400000">
            <a:off x="7336911" y="3187018"/>
            <a:ext cx="179216" cy="16312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18" name="Picture 2" descr="Apache Airflow — Wikipédia">
            <a:extLst>
              <a:ext uri="{FF2B5EF4-FFF2-40B4-BE49-F238E27FC236}">
                <a16:creationId xmlns:a16="http://schemas.microsoft.com/office/drawing/2014/main" id="{15D0CD58-18C7-BC0B-552D-C0958330E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55" y="3384471"/>
            <a:ext cx="1544740" cy="59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6FECF0CA-9DE7-6BE3-AB1B-A8C979B6B70F}"/>
              </a:ext>
            </a:extLst>
          </p:cNvPr>
          <p:cNvSpPr/>
          <p:nvPr/>
        </p:nvSpPr>
        <p:spPr>
          <a:xfrm>
            <a:off x="8170195" y="8593259"/>
            <a:ext cx="74444" cy="4571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220" name="Picture 4" descr="Amazon Redshift | Data Warehouses">
            <a:extLst>
              <a:ext uri="{FF2B5EF4-FFF2-40B4-BE49-F238E27FC236}">
                <a16:creationId xmlns:a16="http://schemas.microsoft.com/office/drawing/2014/main" id="{B6091D43-2CF7-C5FE-DFE4-D73C4FE85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832" y="3280436"/>
            <a:ext cx="1051691" cy="1051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Api - Icônes ordinateur gratuites">
            <a:extLst>
              <a:ext uri="{FF2B5EF4-FFF2-40B4-BE49-F238E27FC236}">
                <a16:creationId xmlns:a16="http://schemas.microsoft.com/office/drawing/2014/main" id="{75DC9428-CC40-960E-776A-72E8F67F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41" y="996391"/>
            <a:ext cx="856387" cy="8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EDFDF3B4-836C-9C3C-E5A1-8D45D5CC5641}"/>
              </a:ext>
            </a:extLst>
          </p:cNvPr>
          <p:cNvSpPr/>
          <p:nvPr/>
        </p:nvSpPr>
        <p:spPr>
          <a:xfrm rot="10800000">
            <a:off x="3021643" y="3676303"/>
            <a:ext cx="258847" cy="12997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EFA5D17-55C6-D1DB-3595-C3E3D5F5CCC9}"/>
              </a:ext>
            </a:extLst>
          </p:cNvPr>
          <p:cNvSpPr txBox="1"/>
          <p:nvPr/>
        </p:nvSpPr>
        <p:spPr>
          <a:xfrm>
            <a:off x="2011483" y="4150571"/>
            <a:ext cx="122038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000" b="1" dirty="0" err="1">
                <a:solidFill>
                  <a:schemeClr val="tx1"/>
                </a:solidFill>
                <a:latin typeface="Mulish"/>
                <a:sym typeface="Mulish"/>
              </a:rPr>
              <a:t>DataWarehouse</a:t>
            </a:r>
            <a:endParaRPr lang="fr-FR" sz="1000" b="1" dirty="0">
              <a:solidFill>
                <a:schemeClr val="tx1"/>
              </a:solidFill>
              <a:latin typeface="Mulish"/>
              <a:sym typeface="Mulish"/>
            </a:endParaRPr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6D487CB7-E45C-99AC-D082-4D0B5CC8F687}"/>
              </a:ext>
            </a:extLst>
          </p:cNvPr>
          <p:cNvSpPr/>
          <p:nvPr/>
        </p:nvSpPr>
        <p:spPr>
          <a:xfrm rot="16200000">
            <a:off x="5877348" y="1553732"/>
            <a:ext cx="179216" cy="16312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606699D1-D0A6-523A-63D9-8ECBD8562F59}"/>
              </a:ext>
            </a:extLst>
          </p:cNvPr>
          <p:cNvSpPr/>
          <p:nvPr/>
        </p:nvSpPr>
        <p:spPr>
          <a:xfrm rot="5400000">
            <a:off x="8129591" y="1565818"/>
            <a:ext cx="179216" cy="163123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Flèche vers la droite 20">
            <a:extLst>
              <a:ext uri="{FF2B5EF4-FFF2-40B4-BE49-F238E27FC236}">
                <a16:creationId xmlns:a16="http://schemas.microsoft.com/office/drawing/2014/main" id="{8C5D35A0-127B-D50D-E96F-3DAAEFFAE2EC}"/>
              </a:ext>
            </a:extLst>
          </p:cNvPr>
          <p:cNvSpPr/>
          <p:nvPr/>
        </p:nvSpPr>
        <p:spPr>
          <a:xfrm rot="16200000">
            <a:off x="3930255" y="4028255"/>
            <a:ext cx="246221" cy="20873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4FB852B-2E6F-F7D3-F1EE-72029EC852E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0820" y="2117367"/>
            <a:ext cx="1555252" cy="1555252"/>
          </a:xfrm>
          <a:prstGeom prst="rect">
            <a:avLst/>
          </a:prstGeom>
        </p:spPr>
      </p:pic>
      <p:sp>
        <p:nvSpPr>
          <p:cNvPr id="3" name="Double flèche verticale 2">
            <a:extLst>
              <a:ext uri="{FF2B5EF4-FFF2-40B4-BE49-F238E27FC236}">
                <a16:creationId xmlns:a16="http://schemas.microsoft.com/office/drawing/2014/main" id="{1DDF236A-3D26-E15B-C1E5-3F6AD71A5E8C}"/>
              </a:ext>
            </a:extLst>
          </p:cNvPr>
          <p:cNvSpPr/>
          <p:nvPr/>
        </p:nvSpPr>
        <p:spPr>
          <a:xfrm>
            <a:off x="953522" y="3753636"/>
            <a:ext cx="181513" cy="346878"/>
          </a:xfrm>
          <a:prstGeom prst="up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314" name="Picture 2" descr="MLflow Documentation — MLflow 2.2.2 documentation">
            <a:extLst>
              <a:ext uri="{FF2B5EF4-FFF2-40B4-BE49-F238E27FC236}">
                <a16:creationId xmlns:a16="http://schemas.microsoft.com/office/drawing/2014/main" id="{A4756DF8-5BFE-199D-B7FA-54430EDD8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3" y="4199379"/>
            <a:ext cx="1243398" cy="45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vidently AI - Open-Source Machine Learning Monitoring">
            <a:extLst>
              <a:ext uri="{FF2B5EF4-FFF2-40B4-BE49-F238E27FC236}">
                <a16:creationId xmlns:a16="http://schemas.microsoft.com/office/drawing/2014/main" id="{4B8C2028-0CE6-9B23-786F-695C2E5D7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76" y="4544561"/>
            <a:ext cx="1889117" cy="56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49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/>
        </p:nvSpPr>
        <p:spPr>
          <a:xfrm>
            <a:off x="1520130" y="763780"/>
            <a:ext cx="7079547" cy="358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fr-FR" sz="24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>
              <a:buClr>
                <a:schemeClr val="tx1"/>
              </a:buClr>
            </a:pP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Create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a recommandation engine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using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any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AI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library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that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you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know of.</a:t>
            </a:r>
          </a:p>
          <a:p>
            <a:pPr>
              <a:buClr>
                <a:schemeClr val="tx1"/>
              </a:buClr>
            </a:pPr>
            <a:endParaRPr lang="fr-FR" sz="24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>
              <a:buClr>
                <a:schemeClr val="tx1"/>
              </a:buClr>
            </a:pP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Create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an infrastructure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that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ingest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real-time user interactions on the platform.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4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>
              <a:buClr>
                <a:schemeClr val="tx1"/>
              </a:buClr>
            </a:pP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Automatically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produce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real-time recommandations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after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a user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finished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a </a:t>
            </a:r>
            <a:r>
              <a:rPr lang="fr-FR" sz="24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movie</a:t>
            </a:r>
            <a:r>
              <a:rPr lang="fr-FR" sz="24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.</a:t>
            </a: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solidFill>
                <a:srgbClr val="FFFFFF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720000" y="317433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Project goals</a:t>
            </a:r>
            <a:endParaRPr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4F2DDE8-AC0C-6601-49D2-125ED673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07" y="1121033"/>
            <a:ext cx="1078691" cy="106670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C74A3DF-1E17-00BA-1E8F-15831FF70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52" y="2155893"/>
            <a:ext cx="1244600" cy="11176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E8EE67B-5BE9-E854-DB86-9CF208CFC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830" y="3229818"/>
            <a:ext cx="1257300" cy="1117600"/>
          </a:xfrm>
          <a:prstGeom prst="rect">
            <a:avLst/>
          </a:prstGeom>
        </p:spPr>
      </p:pic>
      <p:sp>
        <p:nvSpPr>
          <p:cNvPr id="5" name="Google Shape;422;p40">
            <a:extLst>
              <a:ext uri="{FF2B5EF4-FFF2-40B4-BE49-F238E27FC236}">
                <a16:creationId xmlns:a16="http://schemas.microsoft.com/office/drawing/2014/main" id="{AC097C7D-A09F-DD0D-2593-10C5D3A8CB6D}"/>
              </a:ext>
            </a:extLst>
          </p:cNvPr>
          <p:cNvSpPr txBox="1"/>
          <p:nvPr/>
        </p:nvSpPr>
        <p:spPr>
          <a:xfrm>
            <a:off x="200723" y="4392018"/>
            <a:ext cx="9718360" cy="358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8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Source : https://</a:t>
            </a:r>
            <a:r>
              <a:rPr lang="fr-FR" sz="18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app.jedha.co</a:t>
            </a:r>
            <a:r>
              <a:rPr lang="fr-FR" sz="18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/course/final-</a:t>
            </a:r>
            <a:r>
              <a:rPr lang="fr-FR" sz="18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projects</a:t>
            </a:r>
            <a:r>
              <a:rPr lang="fr-FR" sz="18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-l/</a:t>
            </a:r>
            <a:r>
              <a:rPr lang="fr-FR" sz="18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netflix</a:t>
            </a:r>
            <a:r>
              <a:rPr lang="fr-FR" sz="18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-automation-engine-l </a:t>
            </a: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" name="Google Shape;422;p40">
            <a:extLst>
              <a:ext uri="{FF2B5EF4-FFF2-40B4-BE49-F238E27FC236}">
                <a16:creationId xmlns:a16="http://schemas.microsoft.com/office/drawing/2014/main" id="{C5DBFE16-D1EF-4A54-C411-71DFFA94E325}"/>
              </a:ext>
            </a:extLst>
          </p:cNvPr>
          <p:cNvSpPr txBox="1"/>
          <p:nvPr/>
        </p:nvSpPr>
        <p:spPr>
          <a:xfrm>
            <a:off x="7334795" y="78257"/>
            <a:ext cx="3805669" cy="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Folder = XXX </a:t>
            </a: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  <p:extLst>
      <p:ext uri="{BB962C8B-B14F-4D97-AF65-F5344CB8AC3E}">
        <p14:creationId xmlns:p14="http://schemas.microsoft.com/office/powerpoint/2010/main" val="113616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713250" y="359965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Recommandation engine</a:t>
            </a:r>
            <a:endParaRPr dirty="0"/>
          </a:p>
        </p:txBody>
      </p:sp>
      <p:sp>
        <p:nvSpPr>
          <p:cNvPr id="5" name="Google Shape;422;p40">
            <a:extLst>
              <a:ext uri="{FF2B5EF4-FFF2-40B4-BE49-F238E27FC236}">
                <a16:creationId xmlns:a16="http://schemas.microsoft.com/office/drawing/2014/main" id="{E4468455-765D-3596-268D-A3721CB25B82}"/>
              </a:ext>
            </a:extLst>
          </p:cNvPr>
          <p:cNvSpPr txBox="1"/>
          <p:nvPr/>
        </p:nvSpPr>
        <p:spPr>
          <a:xfrm>
            <a:off x="479860" y="968391"/>
            <a:ext cx="2847799" cy="49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Folder =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preprocess</a:t>
            </a:r>
            <a:endParaRPr lang="fr-FR" sz="1600" b="1" i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7" name="Google Shape;87;g205c3ea3ef4_0_41">
            <a:extLst>
              <a:ext uri="{FF2B5EF4-FFF2-40B4-BE49-F238E27FC236}">
                <a16:creationId xmlns:a16="http://schemas.microsoft.com/office/drawing/2014/main" id="{CE572B94-8FE8-235C-042C-2E2EECECF3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73" y="1175738"/>
            <a:ext cx="2091179" cy="110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CD69FA5-2FB4-38FA-EB9D-581D129EBD1D}"/>
              </a:ext>
            </a:extLst>
          </p:cNvPr>
          <p:cNvGrpSpPr/>
          <p:nvPr/>
        </p:nvGrpSpPr>
        <p:grpSpPr>
          <a:xfrm>
            <a:off x="324586" y="2004353"/>
            <a:ext cx="929725" cy="929725"/>
            <a:chOff x="2495750" y="2700800"/>
            <a:chExt cx="929725" cy="929725"/>
          </a:xfrm>
        </p:grpSpPr>
        <p:pic>
          <p:nvPicPr>
            <p:cNvPr id="9" name="Google Shape;90;g205c3ea3ef4_0_41">
              <a:extLst>
                <a:ext uri="{FF2B5EF4-FFF2-40B4-BE49-F238E27FC236}">
                  <a16:creationId xmlns:a16="http://schemas.microsoft.com/office/drawing/2014/main" id="{AB1ABF3D-1A1F-4CCC-D150-49DE6F7E9B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0;g205c3ea3ef4_0_41">
              <a:extLst>
                <a:ext uri="{FF2B5EF4-FFF2-40B4-BE49-F238E27FC236}">
                  <a16:creationId xmlns:a16="http://schemas.microsoft.com/office/drawing/2014/main" id="{4EDFEAFD-F010-4E09-82A7-3F5C423654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0;g205c3ea3ef4_0_41">
              <a:extLst>
                <a:ext uri="{FF2B5EF4-FFF2-40B4-BE49-F238E27FC236}">
                  <a16:creationId xmlns:a16="http://schemas.microsoft.com/office/drawing/2014/main" id="{36C759AE-29DE-6B1F-6734-F92EC6919A7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0;g205c3ea3ef4_0_41">
              <a:extLst>
                <a:ext uri="{FF2B5EF4-FFF2-40B4-BE49-F238E27FC236}">
                  <a16:creationId xmlns:a16="http://schemas.microsoft.com/office/drawing/2014/main" id="{F4499905-036E-3FCC-9DD2-94AF4F644C6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90;g205c3ea3ef4_0_41">
            <a:extLst>
              <a:ext uri="{FF2B5EF4-FFF2-40B4-BE49-F238E27FC236}">
                <a16:creationId xmlns:a16="http://schemas.microsoft.com/office/drawing/2014/main" id="{64A89F7E-01BF-331E-5E82-B0FAA2704E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5618" y="2098141"/>
            <a:ext cx="897900" cy="894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DC9D7FBD-82CD-9FB1-9B2D-AC8B08CC0377}"/>
              </a:ext>
            </a:extLst>
          </p:cNvPr>
          <p:cNvSpPr/>
          <p:nvPr/>
        </p:nvSpPr>
        <p:spPr>
          <a:xfrm>
            <a:off x="1254311" y="2309153"/>
            <a:ext cx="421307" cy="23763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E66302-D474-807F-9B3C-C6C56D3E27BB}"/>
              </a:ext>
            </a:extLst>
          </p:cNvPr>
          <p:cNvSpPr txBox="1"/>
          <p:nvPr/>
        </p:nvSpPr>
        <p:spPr>
          <a:xfrm>
            <a:off x="310180" y="3003991"/>
            <a:ext cx="23095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chemeClr val="tx1"/>
                </a:solidFill>
                <a:latin typeface="Mulish"/>
                <a:sym typeface="Mulish"/>
              </a:rPr>
              <a:t>data.csv</a:t>
            </a:r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 (100M *4)</a:t>
            </a:r>
          </a:p>
          <a:p>
            <a:pPr algn="ctr"/>
            <a:endParaRPr lang="fr-FR" b="1" dirty="0">
              <a:solidFill>
                <a:schemeClr val="tx1"/>
              </a:solidFill>
              <a:latin typeface="Mulish"/>
              <a:sym typeface="Mulish"/>
            </a:endParaRPr>
          </a:p>
          <a:p>
            <a:pPr algn="ctr"/>
            <a:endParaRPr lang="fr-FR" b="1" dirty="0">
              <a:solidFill>
                <a:schemeClr val="tx1"/>
              </a:solidFill>
              <a:latin typeface="Mulish"/>
              <a:sym typeface="Mulish"/>
            </a:endParaRPr>
          </a:p>
          <a:p>
            <a:pPr algn="ctr"/>
            <a:endParaRPr lang="fr-FR" b="1" dirty="0">
              <a:solidFill>
                <a:schemeClr val="tx1"/>
              </a:solidFill>
              <a:latin typeface="Mulish"/>
              <a:sym typeface="Mulish"/>
            </a:endParaRPr>
          </a:p>
          <a:p>
            <a:pPr algn="ctr"/>
            <a:r>
              <a:rPr lang="fr-FR" b="1" dirty="0" err="1">
                <a:solidFill>
                  <a:schemeClr val="tx1"/>
                </a:solidFill>
                <a:latin typeface="Mulish"/>
                <a:sym typeface="Mulish"/>
              </a:rPr>
              <a:t>filtering_sample.csv</a:t>
            </a:r>
            <a:endParaRPr lang="fr-FR" b="1" dirty="0">
              <a:solidFill>
                <a:schemeClr val="tx1"/>
              </a:solidFill>
              <a:latin typeface="Mulish"/>
              <a:sym typeface="Mulish"/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(100 000 *4)</a:t>
            </a:r>
          </a:p>
          <a:p>
            <a:pPr algn="ctr"/>
            <a:endParaRPr lang="fr-FR" dirty="0"/>
          </a:p>
        </p:txBody>
      </p:sp>
      <p:pic>
        <p:nvPicPr>
          <p:cNvPr id="1026" name="Picture 2" descr="Google drive - Icônes logo gratuites">
            <a:extLst>
              <a:ext uri="{FF2B5EF4-FFF2-40B4-BE49-F238E27FC236}">
                <a16:creationId xmlns:a16="http://schemas.microsoft.com/office/drawing/2014/main" id="{5FD4BD6D-5D8A-35DF-A196-600925B15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11" y="3340047"/>
            <a:ext cx="424992" cy="42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Logo PNG Vectors Free Download">
            <a:extLst>
              <a:ext uri="{FF2B5EF4-FFF2-40B4-BE49-F238E27FC236}">
                <a16:creationId xmlns:a16="http://schemas.microsoft.com/office/drawing/2014/main" id="{5C875AAC-FC12-B26E-B3F4-5CC64793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11" y="4431817"/>
            <a:ext cx="424992" cy="4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36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713250" y="359965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Recommandation engine</a:t>
            </a:r>
            <a:endParaRPr dirty="0"/>
          </a:p>
        </p:txBody>
      </p:sp>
      <p:sp>
        <p:nvSpPr>
          <p:cNvPr id="5" name="Google Shape;422;p40">
            <a:extLst>
              <a:ext uri="{FF2B5EF4-FFF2-40B4-BE49-F238E27FC236}">
                <a16:creationId xmlns:a16="http://schemas.microsoft.com/office/drawing/2014/main" id="{E4468455-765D-3596-268D-A3721CB25B82}"/>
              </a:ext>
            </a:extLst>
          </p:cNvPr>
          <p:cNvSpPr txBox="1"/>
          <p:nvPr/>
        </p:nvSpPr>
        <p:spPr>
          <a:xfrm>
            <a:off x="479860" y="968391"/>
            <a:ext cx="2847799" cy="49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Folder =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preprocess</a:t>
            </a:r>
            <a:endParaRPr lang="fr-FR" sz="1600" b="1" i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7" name="Google Shape;87;g205c3ea3ef4_0_41">
            <a:extLst>
              <a:ext uri="{FF2B5EF4-FFF2-40B4-BE49-F238E27FC236}">
                <a16:creationId xmlns:a16="http://schemas.microsoft.com/office/drawing/2014/main" id="{CE572B94-8FE8-235C-042C-2E2EECECF3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73" y="1175738"/>
            <a:ext cx="2091179" cy="1101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CD69FA5-2FB4-38FA-EB9D-581D129EBD1D}"/>
              </a:ext>
            </a:extLst>
          </p:cNvPr>
          <p:cNvGrpSpPr/>
          <p:nvPr/>
        </p:nvGrpSpPr>
        <p:grpSpPr>
          <a:xfrm>
            <a:off x="324586" y="2004353"/>
            <a:ext cx="929725" cy="929725"/>
            <a:chOff x="2495750" y="2700800"/>
            <a:chExt cx="929725" cy="929725"/>
          </a:xfrm>
        </p:grpSpPr>
        <p:pic>
          <p:nvPicPr>
            <p:cNvPr id="9" name="Google Shape;90;g205c3ea3ef4_0_41">
              <a:extLst>
                <a:ext uri="{FF2B5EF4-FFF2-40B4-BE49-F238E27FC236}">
                  <a16:creationId xmlns:a16="http://schemas.microsoft.com/office/drawing/2014/main" id="{AB1ABF3D-1A1F-4CCC-D150-49DE6F7E9B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0;g205c3ea3ef4_0_41">
              <a:extLst>
                <a:ext uri="{FF2B5EF4-FFF2-40B4-BE49-F238E27FC236}">
                  <a16:creationId xmlns:a16="http://schemas.microsoft.com/office/drawing/2014/main" id="{4EDFEAFD-F010-4E09-82A7-3F5C423654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0;g205c3ea3ef4_0_41">
              <a:extLst>
                <a:ext uri="{FF2B5EF4-FFF2-40B4-BE49-F238E27FC236}">
                  <a16:creationId xmlns:a16="http://schemas.microsoft.com/office/drawing/2014/main" id="{36C759AE-29DE-6B1F-6734-F92EC6919A7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0;g205c3ea3ef4_0_41">
              <a:extLst>
                <a:ext uri="{FF2B5EF4-FFF2-40B4-BE49-F238E27FC236}">
                  <a16:creationId xmlns:a16="http://schemas.microsoft.com/office/drawing/2014/main" id="{F4499905-036E-3FCC-9DD2-94AF4F644C6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90;g205c3ea3ef4_0_41">
            <a:extLst>
              <a:ext uri="{FF2B5EF4-FFF2-40B4-BE49-F238E27FC236}">
                <a16:creationId xmlns:a16="http://schemas.microsoft.com/office/drawing/2014/main" id="{64A89F7E-01BF-331E-5E82-B0FAA2704E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75618" y="2098141"/>
            <a:ext cx="897900" cy="89454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DC9D7FBD-82CD-9FB1-9B2D-AC8B08CC0377}"/>
              </a:ext>
            </a:extLst>
          </p:cNvPr>
          <p:cNvSpPr/>
          <p:nvPr/>
        </p:nvSpPr>
        <p:spPr>
          <a:xfrm>
            <a:off x="1254311" y="2309153"/>
            <a:ext cx="421307" cy="23763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0E66302-D474-807F-9B3C-C6C56D3E27BB}"/>
              </a:ext>
            </a:extLst>
          </p:cNvPr>
          <p:cNvSpPr txBox="1"/>
          <p:nvPr/>
        </p:nvSpPr>
        <p:spPr>
          <a:xfrm>
            <a:off x="310180" y="3003991"/>
            <a:ext cx="230956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solidFill>
                  <a:schemeClr val="tx1"/>
                </a:solidFill>
                <a:latin typeface="Mulish"/>
                <a:sym typeface="Mulish"/>
              </a:rPr>
              <a:t>data.csv</a:t>
            </a:r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 (100M *4)</a:t>
            </a:r>
          </a:p>
          <a:p>
            <a:pPr algn="ctr"/>
            <a:endParaRPr lang="fr-FR" b="1" dirty="0">
              <a:solidFill>
                <a:schemeClr val="tx1"/>
              </a:solidFill>
              <a:latin typeface="Mulish"/>
              <a:sym typeface="Mulish"/>
            </a:endParaRPr>
          </a:p>
          <a:p>
            <a:pPr algn="ctr"/>
            <a:endParaRPr lang="fr-FR" b="1" dirty="0">
              <a:solidFill>
                <a:schemeClr val="tx1"/>
              </a:solidFill>
              <a:latin typeface="Mulish"/>
              <a:sym typeface="Mulish"/>
            </a:endParaRPr>
          </a:p>
          <a:p>
            <a:pPr algn="ctr"/>
            <a:endParaRPr lang="fr-FR" b="1" dirty="0">
              <a:solidFill>
                <a:schemeClr val="tx1"/>
              </a:solidFill>
              <a:latin typeface="Mulish"/>
              <a:sym typeface="Mulish"/>
            </a:endParaRPr>
          </a:p>
          <a:p>
            <a:pPr algn="ctr"/>
            <a:r>
              <a:rPr lang="fr-FR" b="1" dirty="0" err="1">
                <a:solidFill>
                  <a:schemeClr val="tx1"/>
                </a:solidFill>
                <a:latin typeface="Mulish"/>
                <a:sym typeface="Mulish"/>
              </a:rPr>
              <a:t>filtering_sample.csv</a:t>
            </a:r>
            <a:endParaRPr lang="fr-FR" b="1" dirty="0">
              <a:solidFill>
                <a:schemeClr val="tx1"/>
              </a:solidFill>
              <a:latin typeface="Mulish"/>
              <a:sym typeface="Mulish"/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(100 000 *4)</a:t>
            </a:r>
          </a:p>
          <a:p>
            <a:pPr algn="ctr"/>
            <a:endParaRPr lang="fr-FR" dirty="0"/>
          </a:p>
        </p:txBody>
      </p:sp>
      <p:pic>
        <p:nvPicPr>
          <p:cNvPr id="1026" name="Picture 2" descr="Google drive - Icônes logo gratuites">
            <a:extLst>
              <a:ext uri="{FF2B5EF4-FFF2-40B4-BE49-F238E27FC236}">
                <a16:creationId xmlns:a16="http://schemas.microsoft.com/office/drawing/2014/main" id="{5FD4BD6D-5D8A-35DF-A196-600925B15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11" y="3340047"/>
            <a:ext cx="424992" cy="42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Logo PNG Vectors Free Download">
            <a:extLst>
              <a:ext uri="{FF2B5EF4-FFF2-40B4-BE49-F238E27FC236}">
                <a16:creationId xmlns:a16="http://schemas.microsoft.com/office/drawing/2014/main" id="{5C875AAC-FC12-B26E-B3F4-5CC64793A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311" y="4431817"/>
            <a:ext cx="424992" cy="4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22;p40">
            <a:extLst>
              <a:ext uri="{FF2B5EF4-FFF2-40B4-BE49-F238E27FC236}">
                <a16:creationId xmlns:a16="http://schemas.microsoft.com/office/drawing/2014/main" id="{C7A91422-10D6-BF5D-D8F7-5577383F5841}"/>
              </a:ext>
            </a:extLst>
          </p:cNvPr>
          <p:cNvSpPr txBox="1"/>
          <p:nvPr/>
        </p:nvSpPr>
        <p:spPr>
          <a:xfrm>
            <a:off x="4875036" y="996962"/>
            <a:ext cx="3805669" cy="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Folder =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model_training</a:t>
            </a: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" name="Picture 2" descr="Machine Learning - Free computer icons">
            <a:extLst>
              <a:ext uri="{FF2B5EF4-FFF2-40B4-BE49-F238E27FC236}">
                <a16:creationId xmlns:a16="http://schemas.microsoft.com/office/drawing/2014/main" id="{CD2EE000-BC96-FCAE-95BD-68371FAF6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432" y="1363385"/>
            <a:ext cx="1651348" cy="16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90;g205c3ea3ef4_0_41">
            <a:extLst>
              <a:ext uri="{FF2B5EF4-FFF2-40B4-BE49-F238E27FC236}">
                <a16:creationId xmlns:a16="http://schemas.microsoft.com/office/drawing/2014/main" id="{C64F2C6F-A49E-82DF-DFC4-E9CFBE9119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1716" y="1741786"/>
            <a:ext cx="897900" cy="89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Svd File Icon - Download in Line Style">
            <a:extLst>
              <a:ext uri="{FF2B5EF4-FFF2-40B4-BE49-F238E27FC236}">
                <a16:creationId xmlns:a16="http://schemas.microsoft.com/office/drawing/2014/main" id="{9AB444A5-32A4-3B34-3063-DA4E71489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8382" y="1579308"/>
            <a:ext cx="1154889" cy="115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22;p40">
            <a:extLst>
              <a:ext uri="{FF2B5EF4-FFF2-40B4-BE49-F238E27FC236}">
                <a16:creationId xmlns:a16="http://schemas.microsoft.com/office/drawing/2014/main" id="{73302AC0-3ACB-A088-AAAD-2D4A26DCF36D}"/>
              </a:ext>
            </a:extLst>
          </p:cNvPr>
          <p:cNvSpPr txBox="1"/>
          <p:nvPr/>
        </p:nvSpPr>
        <p:spPr>
          <a:xfrm>
            <a:off x="4345755" y="2968733"/>
            <a:ext cx="4261820" cy="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ctr"/>
            <a:r>
              <a:rPr lang="fr-FR" sz="16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Train an SVD model </a:t>
            </a:r>
            <a:r>
              <a:rPr lang="fr-FR" sz="16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that</a:t>
            </a:r>
            <a:r>
              <a:rPr lang="fr-FR" sz="16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takes</a:t>
            </a:r>
            <a:r>
              <a:rPr lang="fr-FR" sz="16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a User ID as input and </a:t>
            </a:r>
            <a:r>
              <a:rPr lang="fr-FR" sz="16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returns</a:t>
            </a:r>
            <a:r>
              <a:rPr lang="fr-FR" sz="16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the </a:t>
            </a:r>
            <a:r>
              <a:rPr lang="fr-FR" sz="16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predicted</a:t>
            </a:r>
            <a:r>
              <a:rPr lang="fr-FR" sz="16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ratings for </a:t>
            </a:r>
            <a:r>
              <a:rPr lang="fr-FR" sz="16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each</a:t>
            </a:r>
            <a:r>
              <a:rPr lang="fr-FR" sz="16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unseen</a:t>
            </a:r>
            <a:r>
              <a:rPr lang="fr-FR" sz="16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fr-FR" sz="16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movie</a:t>
            </a:r>
            <a:r>
              <a:rPr lang="fr-FR" sz="16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by the user.</a:t>
            </a: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1034" name="Picture 10" descr="User - Free social icons">
            <a:extLst>
              <a:ext uri="{FF2B5EF4-FFF2-40B4-BE49-F238E27FC236}">
                <a16:creationId xmlns:a16="http://schemas.microsoft.com/office/drawing/2014/main" id="{5320E41B-8424-03A8-830F-9D6DB1E0E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56" y="4054398"/>
            <a:ext cx="774936" cy="77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7F842080-41E5-902C-8598-AD2E25900426}"/>
              </a:ext>
            </a:extLst>
          </p:cNvPr>
          <p:cNvGrpSpPr/>
          <p:nvPr/>
        </p:nvGrpSpPr>
        <p:grpSpPr>
          <a:xfrm>
            <a:off x="7066664" y="3804210"/>
            <a:ext cx="1148671" cy="1148671"/>
            <a:chOff x="6445106" y="4061804"/>
            <a:chExt cx="1148671" cy="1148671"/>
          </a:xfrm>
        </p:grpSpPr>
        <p:pic>
          <p:nvPicPr>
            <p:cNvPr id="1036" name="Picture 12" descr="Movie - Free cinema icons">
              <a:extLst>
                <a:ext uri="{FF2B5EF4-FFF2-40B4-BE49-F238E27FC236}">
                  <a16:creationId xmlns:a16="http://schemas.microsoft.com/office/drawing/2014/main" id="{12DE67BB-0A35-CBE2-1F46-2E6A36A25A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Movie - Free cinema icons">
              <a:extLst>
                <a:ext uri="{FF2B5EF4-FFF2-40B4-BE49-F238E27FC236}">
                  <a16:creationId xmlns:a16="http://schemas.microsoft.com/office/drawing/2014/main" id="{E72B9EA5-13DD-0D97-E926-0E50AAFD7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Movie - Free cinema icons">
              <a:extLst>
                <a:ext uri="{FF2B5EF4-FFF2-40B4-BE49-F238E27FC236}">
                  <a16:creationId xmlns:a16="http://schemas.microsoft.com/office/drawing/2014/main" id="{A801967F-3FD2-41B5-0338-A25AEFC90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Movie - Free cinema icons">
              <a:extLst>
                <a:ext uri="{FF2B5EF4-FFF2-40B4-BE49-F238E27FC236}">
                  <a16:creationId xmlns:a16="http://schemas.microsoft.com/office/drawing/2014/main" id="{1A56648C-2D79-8BFF-85D5-F2C03D7988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Movie - Free cinema icons">
              <a:extLst>
                <a:ext uri="{FF2B5EF4-FFF2-40B4-BE49-F238E27FC236}">
                  <a16:creationId xmlns:a16="http://schemas.microsoft.com/office/drawing/2014/main" id="{5312F706-38EB-6F2C-C70B-712C9DDF1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Flèche vers la droite 22">
            <a:extLst>
              <a:ext uri="{FF2B5EF4-FFF2-40B4-BE49-F238E27FC236}">
                <a16:creationId xmlns:a16="http://schemas.microsoft.com/office/drawing/2014/main" id="{421F18A5-B8A1-E82A-3F54-EF84A9EF826B}"/>
              </a:ext>
            </a:extLst>
          </p:cNvPr>
          <p:cNvSpPr/>
          <p:nvPr/>
        </p:nvSpPr>
        <p:spPr>
          <a:xfrm>
            <a:off x="6147730" y="4202785"/>
            <a:ext cx="774936" cy="42193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57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713250" y="359965"/>
            <a:ext cx="7717500" cy="1073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 err="1"/>
              <a:t>Ingest</a:t>
            </a:r>
            <a:r>
              <a:rPr lang="fr-FR" sz="3200" dirty="0"/>
              <a:t> real time user interaction</a:t>
            </a:r>
            <a:endParaRPr sz="3200" dirty="0"/>
          </a:p>
        </p:txBody>
      </p:sp>
      <p:pic>
        <p:nvPicPr>
          <p:cNvPr id="7" name="Google Shape;87;g205c3ea3ef4_0_41">
            <a:extLst>
              <a:ext uri="{FF2B5EF4-FFF2-40B4-BE49-F238E27FC236}">
                <a16:creationId xmlns:a16="http://schemas.microsoft.com/office/drawing/2014/main" id="{CE572B94-8FE8-235C-042C-2E2EECECF3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34" y="1170843"/>
            <a:ext cx="1060635" cy="593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CD69FA5-2FB4-38FA-EB9D-581D129EBD1D}"/>
              </a:ext>
            </a:extLst>
          </p:cNvPr>
          <p:cNvGrpSpPr/>
          <p:nvPr/>
        </p:nvGrpSpPr>
        <p:grpSpPr>
          <a:xfrm>
            <a:off x="210200" y="1674476"/>
            <a:ext cx="621058" cy="593729"/>
            <a:chOff x="2495750" y="2700800"/>
            <a:chExt cx="929725" cy="929725"/>
          </a:xfrm>
        </p:grpSpPr>
        <p:pic>
          <p:nvPicPr>
            <p:cNvPr id="9" name="Google Shape;90;g205c3ea3ef4_0_41">
              <a:extLst>
                <a:ext uri="{FF2B5EF4-FFF2-40B4-BE49-F238E27FC236}">
                  <a16:creationId xmlns:a16="http://schemas.microsoft.com/office/drawing/2014/main" id="{AB1ABF3D-1A1F-4CCC-D150-49DE6F7E9B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0;g205c3ea3ef4_0_41">
              <a:extLst>
                <a:ext uri="{FF2B5EF4-FFF2-40B4-BE49-F238E27FC236}">
                  <a16:creationId xmlns:a16="http://schemas.microsoft.com/office/drawing/2014/main" id="{4EDFEAFD-F010-4E09-82A7-3F5C423654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0;g205c3ea3ef4_0_41">
              <a:extLst>
                <a:ext uri="{FF2B5EF4-FFF2-40B4-BE49-F238E27FC236}">
                  <a16:creationId xmlns:a16="http://schemas.microsoft.com/office/drawing/2014/main" id="{36C759AE-29DE-6B1F-6734-F92EC6919A7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0;g205c3ea3ef4_0_41">
              <a:extLst>
                <a:ext uri="{FF2B5EF4-FFF2-40B4-BE49-F238E27FC236}">
                  <a16:creationId xmlns:a16="http://schemas.microsoft.com/office/drawing/2014/main" id="{F4499905-036E-3FCC-9DD2-94AF4F644C6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90;g205c3ea3ef4_0_41">
            <a:extLst>
              <a:ext uri="{FF2B5EF4-FFF2-40B4-BE49-F238E27FC236}">
                <a16:creationId xmlns:a16="http://schemas.microsoft.com/office/drawing/2014/main" id="{64A89F7E-01BF-331E-5E82-B0FAA2704E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4311" y="1652202"/>
            <a:ext cx="596798" cy="5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DC9D7FBD-82CD-9FB1-9B2D-AC8B08CC0377}"/>
              </a:ext>
            </a:extLst>
          </p:cNvPr>
          <p:cNvSpPr/>
          <p:nvPr/>
        </p:nvSpPr>
        <p:spPr>
          <a:xfrm>
            <a:off x="906512" y="1837391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kafka-logo-wide – aperogeek">
            <a:extLst>
              <a:ext uri="{FF2B5EF4-FFF2-40B4-BE49-F238E27FC236}">
                <a16:creationId xmlns:a16="http://schemas.microsoft.com/office/drawing/2014/main" id="{AECF2683-4E08-3DA9-75E8-303E259B5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90"/>
          <a:stretch/>
        </p:blipFill>
        <p:spPr bwMode="auto">
          <a:xfrm>
            <a:off x="4187458" y="1242657"/>
            <a:ext cx="1604677" cy="22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chine Learning - Free computer icons">
            <a:extLst>
              <a:ext uri="{FF2B5EF4-FFF2-40B4-BE49-F238E27FC236}">
                <a16:creationId xmlns:a16="http://schemas.microsoft.com/office/drawing/2014/main" id="{A3E1D90D-D7E4-5CFF-52F0-9EBE82E07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1631" y="2350374"/>
            <a:ext cx="770061" cy="7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Svd File Icon - Download in Line Style">
            <a:extLst>
              <a:ext uri="{FF2B5EF4-FFF2-40B4-BE49-F238E27FC236}">
                <a16:creationId xmlns:a16="http://schemas.microsoft.com/office/drawing/2014/main" id="{25706888-4A67-2961-4927-90E6E063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34" y="3279824"/>
            <a:ext cx="700126" cy="7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97F571-E3DF-EB3F-4BD3-A3F3B7FCC1C3}"/>
              </a:ext>
            </a:extLst>
          </p:cNvPr>
          <p:cNvSpPr/>
          <p:nvPr/>
        </p:nvSpPr>
        <p:spPr>
          <a:xfrm>
            <a:off x="75414" y="1170843"/>
            <a:ext cx="1775695" cy="3554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Google Shape;422;p40">
            <a:extLst>
              <a:ext uri="{FF2B5EF4-FFF2-40B4-BE49-F238E27FC236}">
                <a16:creationId xmlns:a16="http://schemas.microsoft.com/office/drawing/2014/main" id="{00076077-709A-A50E-0E8C-E7E2A4A6E6A8}"/>
              </a:ext>
            </a:extLst>
          </p:cNvPr>
          <p:cNvSpPr txBox="1"/>
          <p:nvPr/>
        </p:nvSpPr>
        <p:spPr>
          <a:xfrm>
            <a:off x="-30032" y="3959590"/>
            <a:ext cx="1896102" cy="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Current</a:t>
            </a:r>
            <a:r>
              <a:rPr lang="fr-FR" sz="18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infrastructure</a:t>
            </a: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1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1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8" name="Google Shape;422;p40">
            <a:extLst>
              <a:ext uri="{FF2B5EF4-FFF2-40B4-BE49-F238E27FC236}">
                <a16:creationId xmlns:a16="http://schemas.microsoft.com/office/drawing/2014/main" id="{21843956-2EC0-1785-4D53-CE34C4F2FD23}"/>
              </a:ext>
            </a:extLst>
          </p:cNvPr>
          <p:cNvSpPr txBox="1"/>
          <p:nvPr/>
        </p:nvSpPr>
        <p:spPr>
          <a:xfrm>
            <a:off x="6380083" y="33069"/>
            <a:ext cx="3805669" cy="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Folder =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kafka_streaming</a:t>
            </a: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32" name="Picture 4" descr="Water pipe - Free industry icons">
            <a:extLst>
              <a:ext uri="{FF2B5EF4-FFF2-40B4-BE49-F238E27FC236}">
                <a16:creationId xmlns:a16="http://schemas.microsoft.com/office/drawing/2014/main" id="{6A84408A-C558-1AC6-0E91-A0A320E0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23" y="2683075"/>
            <a:ext cx="2201718" cy="22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8078D4B0-7F7E-AA8E-3649-704D0B3C527D}"/>
              </a:ext>
            </a:extLst>
          </p:cNvPr>
          <p:cNvCxnSpPr>
            <a:cxnSpLocks/>
          </p:cNvCxnSpPr>
          <p:nvPr/>
        </p:nvCxnSpPr>
        <p:spPr>
          <a:xfrm>
            <a:off x="3978177" y="1433772"/>
            <a:ext cx="0" cy="19201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8F722B7A-3F24-ECE4-8786-C3D14A5F9FAC}"/>
              </a:ext>
            </a:extLst>
          </p:cNvPr>
          <p:cNvCxnSpPr>
            <a:cxnSpLocks/>
          </p:cNvCxnSpPr>
          <p:nvPr/>
        </p:nvCxnSpPr>
        <p:spPr>
          <a:xfrm>
            <a:off x="5948744" y="1433772"/>
            <a:ext cx="0" cy="19201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420;p40">
            <a:extLst>
              <a:ext uri="{FF2B5EF4-FFF2-40B4-BE49-F238E27FC236}">
                <a16:creationId xmlns:a16="http://schemas.microsoft.com/office/drawing/2014/main" id="{74C128A5-516B-0FAA-82B0-F0DFD6036E8D}"/>
              </a:ext>
            </a:extLst>
          </p:cNvPr>
          <p:cNvSpPr txBox="1">
            <a:spLocks/>
          </p:cNvSpPr>
          <p:nvPr/>
        </p:nvSpPr>
        <p:spPr>
          <a:xfrm>
            <a:off x="4052642" y="986093"/>
            <a:ext cx="1896102" cy="58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2400" dirty="0"/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100156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713250" y="359965"/>
            <a:ext cx="7717500" cy="1073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 err="1"/>
              <a:t>Ingest</a:t>
            </a:r>
            <a:r>
              <a:rPr lang="fr-FR" sz="3200" dirty="0"/>
              <a:t> real time user interaction</a:t>
            </a:r>
            <a:endParaRPr sz="3200" dirty="0"/>
          </a:p>
        </p:txBody>
      </p:sp>
      <p:pic>
        <p:nvPicPr>
          <p:cNvPr id="7" name="Google Shape;87;g205c3ea3ef4_0_41">
            <a:extLst>
              <a:ext uri="{FF2B5EF4-FFF2-40B4-BE49-F238E27FC236}">
                <a16:creationId xmlns:a16="http://schemas.microsoft.com/office/drawing/2014/main" id="{CE572B94-8FE8-235C-042C-2E2EECECF3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34" y="1170843"/>
            <a:ext cx="1060635" cy="593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CD69FA5-2FB4-38FA-EB9D-581D129EBD1D}"/>
              </a:ext>
            </a:extLst>
          </p:cNvPr>
          <p:cNvGrpSpPr/>
          <p:nvPr/>
        </p:nvGrpSpPr>
        <p:grpSpPr>
          <a:xfrm>
            <a:off x="210200" y="1674476"/>
            <a:ext cx="621058" cy="593729"/>
            <a:chOff x="2495750" y="2700800"/>
            <a:chExt cx="929725" cy="929725"/>
          </a:xfrm>
        </p:grpSpPr>
        <p:pic>
          <p:nvPicPr>
            <p:cNvPr id="9" name="Google Shape;90;g205c3ea3ef4_0_41">
              <a:extLst>
                <a:ext uri="{FF2B5EF4-FFF2-40B4-BE49-F238E27FC236}">
                  <a16:creationId xmlns:a16="http://schemas.microsoft.com/office/drawing/2014/main" id="{AB1ABF3D-1A1F-4CCC-D150-49DE6F7E9B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0;g205c3ea3ef4_0_41">
              <a:extLst>
                <a:ext uri="{FF2B5EF4-FFF2-40B4-BE49-F238E27FC236}">
                  <a16:creationId xmlns:a16="http://schemas.microsoft.com/office/drawing/2014/main" id="{4EDFEAFD-F010-4E09-82A7-3F5C423654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0;g205c3ea3ef4_0_41">
              <a:extLst>
                <a:ext uri="{FF2B5EF4-FFF2-40B4-BE49-F238E27FC236}">
                  <a16:creationId xmlns:a16="http://schemas.microsoft.com/office/drawing/2014/main" id="{36C759AE-29DE-6B1F-6734-F92EC6919A7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0;g205c3ea3ef4_0_41">
              <a:extLst>
                <a:ext uri="{FF2B5EF4-FFF2-40B4-BE49-F238E27FC236}">
                  <a16:creationId xmlns:a16="http://schemas.microsoft.com/office/drawing/2014/main" id="{F4499905-036E-3FCC-9DD2-94AF4F644C6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90;g205c3ea3ef4_0_41">
            <a:extLst>
              <a:ext uri="{FF2B5EF4-FFF2-40B4-BE49-F238E27FC236}">
                <a16:creationId xmlns:a16="http://schemas.microsoft.com/office/drawing/2014/main" id="{64A89F7E-01BF-331E-5E82-B0FAA2704E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4311" y="1652202"/>
            <a:ext cx="596798" cy="5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DC9D7FBD-82CD-9FB1-9B2D-AC8B08CC0377}"/>
              </a:ext>
            </a:extLst>
          </p:cNvPr>
          <p:cNvSpPr/>
          <p:nvPr/>
        </p:nvSpPr>
        <p:spPr>
          <a:xfrm>
            <a:off x="906512" y="1837391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kafka-logo-wide – aperogeek">
            <a:extLst>
              <a:ext uri="{FF2B5EF4-FFF2-40B4-BE49-F238E27FC236}">
                <a16:creationId xmlns:a16="http://schemas.microsoft.com/office/drawing/2014/main" id="{AECF2683-4E08-3DA9-75E8-303E259B5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90"/>
          <a:stretch/>
        </p:blipFill>
        <p:spPr bwMode="auto">
          <a:xfrm>
            <a:off x="4187458" y="1242657"/>
            <a:ext cx="1604677" cy="22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chine Learning - Free computer icons">
            <a:extLst>
              <a:ext uri="{FF2B5EF4-FFF2-40B4-BE49-F238E27FC236}">
                <a16:creationId xmlns:a16="http://schemas.microsoft.com/office/drawing/2014/main" id="{A3E1D90D-D7E4-5CFF-52F0-9EBE82E07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1631" y="2350374"/>
            <a:ext cx="770061" cy="7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Svd File Icon - Download in Line Style">
            <a:extLst>
              <a:ext uri="{FF2B5EF4-FFF2-40B4-BE49-F238E27FC236}">
                <a16:creationId xmlns:a16="http://schemas.microsoft.com/office/drawing/2014/main" id="{25706888-4A67-2961-4927-90E6E063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34" y="3279824"/>
            <a:ext cx="700126" cy="7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97F571-E3DF-EB3F-4BD3-A3F3B7FCC1C3}"/>
              </a:ext>
            </a:extLst>
          </p:cNvPr>
          <p:cNvSpPr/>
          <p:nvPr/>
        </p:nvSpPr>
        <p:spPr>
          <a:xfrm>
            <a:off x="75414" y="1170843"/>
            <a:ext cx="1775695" cy="3554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Google Shape;422;p40">
            <a:extLst>
              <a:ext uri="{FF2B5EF4-FFF2-40B4-BE49-F238E27FC236}">
                <a16:creationId xmlns:a16="http://schemas.microsoft.com/office/drawing/2014/main" id="{00076077-709A-A50E-0E8C-E7E2A4A6E6A8}"/>
              </a:ext>
            </a:extLst>
          </p:cNvPr>
          <p:cNvSpPr txBox="1"/>
          <p:nvPr/>
        </p:nvSpPr>
        <p:spPr>
          <a:xfrm>
            <a:off x="-30032" y="3959590"/>
            <a:ext cx="1896102" cy="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Current</a:t>
            </a:r>
            <a:r>
              <a:rPr lang="fr-FR" sz="18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infrastructure</a:t>
            </a: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1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1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8" name="Google Shape;422;p40">
            <a:extLst>
              <a:ext uri="{FF2B5EF4-FFF2-40B4-BE49-F238E27FC236}">
                <a16:creationId xmlns:a16="http://schemas.microsoft.com/office/drawing/2014/main" id="{21843956-2EC0-1785-4D53-CE34C4F2FD23}"/>
              </a:ext>
            </a:extLst>
          </p:cNvPr>
          <p:cNvSpPr txBox="1"/>
          <p:nvPr/>
        </p:nvSpPr>
        <p:spPr>
          <a:xfrm>
            <a:off x="6380083" y="33069"/>
            <a:ext cx="3805669" cy="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Folder =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kafka_streaming</a:t>
            </a: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9" name="Google Shape;73;g2078e00e6b0_0_14">
            <a:extLst>
              <a:ext uri="{FF2B5EF4-FFF2-40B4-BE49-F238E27FC236}">
                <a16:creationId xmlns:a16="http://schemas.microsoft.com/office/drawing/2014/main" id="{C81C13E2-31B8-A3FB-F41A-F4C1A2A53F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30126" y="2102523"/>
            <a:ext cx="889330" cy="58055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420;p40">
            <a:extLst>
              <a:ext uri="{FF2B5EF4-FFF2-40B4-BE49-F238E27FC236}">
                <a16:creationId xmlns:a16="http://schemas.microsoft.com/office/drawing/2014/main" id="{0A7F0495-A4FB-80E1-E3EC-7A8E7722474D}"/>
              </a:ext>
            </a:extLst>
          </p:cNvPr>
          <p:cNvSpPr txBox="1">
            <a:spLocks/>
          </p:cNvSpPr>
          <p:nvPr/>
        </p:nvSpPr>
        <p:spPr>
          <a:xfrm>
            <a:off x="2082075" y="1174549"/>
            <a:ext cx="1896102" cy="58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2400" dirty="0"/>
              <a:t>Producer</a:t>
            </a:r>
          </a:p>
        </p:txBody>
      </p:sp>
      <p:pic>
        <p:nvPicPr>
          <p:cNvPr id="32" name="Picture 4" descr="Water pipe - Free industry icons">
            <a:extLst>
              <a:ext uri="{FF2B5EF4-FFF2-40B4-BE49-F238E27FC236}">
                <a16:creationId xmlns:a16="http://schemas.microsoft.com/office/drawing/2014/main" id="{6A84408A-C558-1AC6-0E91-A0A320E0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23" y="2683075"/>
            <a:ext cx="2201718" cy="22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Api - Icônes ordinateur gratuites">
            <a:extLst>
              <a:ext uri="{FF2B5EF4-FFF2-40B4-BE49-F238E27FC236}">
                <a16:creationId xmlns:a16="http://schemas.microsoft.com/office/drawing/2014/main" id="{16B74A21-FC51-5F8F-BB29-1FB83B24E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98" y="1942615"/>
            <a:ext cx="839488" cy="8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D8B7F01D-2C8E-6E7F-F6B8-AB69FCFD9BB9}"/>
              </a:ext>
            </a:extLst>
          </p:cNvPr>
          <p:cNvSpPr/>
          <p:nvPr/>
        </p:nvSpPr>
        <p:spPr>
          <a:xfrm rot="5400000">
            <a:off x="2633773" y="2940278"/>
            <a:ext cx="528234" cy="32512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10" descr="User - Free social icons">
            <a:extLst>
              <a:ext uri="{FF2B5EF4-FFF2-40B4-BE49-F238E27FC236}">
                <a16:creationId xmlns:a16="http://schemas.microsoft.com/office/drawing/2014/main" id="{7BC26A01-BF9B-FEFB-84D8-D5076EA6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86" y="3530799"/>
            <a:ext cx="842039" cy="84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lèche vers la droite 35">
            <a:extLst>
              <a:ext uri="{FF2B5EF4-FFF2-40B4-BE49-F238E27FC236}">
                <a16:creationId xmlns:a16="http://schemas.microsoft.com/office/drawing/2014/main" id="{5C5DDF30-52E0-DF1E-4D63-CB0223B551BF}"/>
              </a:ext>
            </a:extLst>
          </p:cNvPr>
          <p:cNvSpPr/>
          <p:nvPr/>
        </p:nvSpPr>
        <p:spPr>
          <a:xfrm>
            <a:off x="3449863" y="3814807"/>
            <a:ext cx="333942" cy="28956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Google Shape;420;p40">
            <a:extLst>
              <a:ext uri="{FF2B5EF4-FFF2-40B4-BE49-F238E27FC236}">
                <a16:creationId xmlns:a16="http://schemas.microsoft.com/office/drawing/2014/main" id="{7A24D490-ED72-119F-0836-ABE02EFE7DD5}"/>
              </a:ext>
            </a:extLst>
          </p:cNvPr>
          <p:cNvSpPr txBox="1">
            <a:spLocks/>
          </p:cNvSpPr>
          <p:nvPr/>
        </p:nvSpPr>
        <p:spPr>
          <a:xfrm>
            <a:off x="1949839" y="4358404"/>
            <a:ext cx="1896102" cy="58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1800" dirty="0" err="1"/>
              <a:t>Every</a:t>
            </a:r>
            <a:r>
              <a:rPr lang="fr-FR" sz="1800" dirty="0"/>
              <a:t> 15 sec</a:t>
            </a:r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8078D4B0-7F7E-AA8E-3649-704D0B3C527D}"/>
              </a:ext>
            </a:extLst>
          </p:cNvPr>
          <p:cNvCxnSpPr>
            <a:cxnSpLocks/>
          </p:cNvCxnSpPr>
          <p:nvPr/>
        </p:nvCxnSpPr>
        <p:spPr>
          <a:xfrm>
            <a:off x="3978177" y="1433772"/>
            <a:ext cx="0" cy="19201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8F722B7A-3F24-ECE4-8786-C3D14A5F9FAC}"/>
              </a:ext>
            </a:extLst>
          </p:cNvPr>
          <p:cNvCxnSpPr>
            <a:cxnSpLocks/>
          </p:cNvCxnSpPr>
          <p:nvPr/>
        </p:nvCxnSpPr>
        <p:spPr>
          <a:xfrm>
            <a:off x="5948744" y="1433772"/>
            <a:ext cx="0" cy="19201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420;p40">
            <a:extLst>
              <a:ext uri="{FF2B5EF4-FFF2-40B4-BE49-F238E27FC236}">
                <a16:creationId xmlns:a16="http://schemas.microsoft.com/office/drawing/2014/main" id="{74C128A5-516B-0FAA-82B0-F0DFD6036E8D}"/>
              </a:ext>
            </a:extLst>
          </p:cNvPr>
          <p:cNvSpPr txBox="1">
            <a:spLocks/>
          </p:cNvSpPr>
          <p:nvPr/>
        </p:nvSpPr>
        <p:spPr>
          <a:xfrm>
            <a:off x="4052642" y="986093"/>
            <a:ext cx="1896102" cy="58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2400" dirty="0"/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2040309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713250" y="359965"/>
            <a:ext cx="7717500" cy="10733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 err="1"/>
              <a:t>Ingest</a:t>
            </a:r>
            <a:r>
              <a:rPr lang="fr-FR" sz="3200" dirty="0"/>
              <a:t> real time user interaction</a:t>
            </a:r>
            <a:endParaRPr sz="3200" dirty="0"/>
          </a:p>
        </p:txBody>
      </p:sp>
      <p:pic>
        <p:nvPicPr>
          <p:cNvPr id="7" name="Google Shape;87;g205c3ea3ef4_0_41">
            <a:extLst>
              <a:ext uri="{FF2B5EF4-FFF2-40B4-BE49-F238E27FC236}">
                <a16:creationId xmlns:a16="http://schemas.microsoft.com/office/drawing/2014/main" id="{CE572B94-8FE8-235C-042C-2E2EECECF3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34" y="1170843"/>
            <a:ext cx="1060635" cy="593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7CD69FA5-2FB4-38FA-EB9D-581D129EBD1D}"/>
              </a:ext>
            </a:extLst>
          </p:cNvPr>
          <p:cNvGrpSpPr/>
          <p:nvPr/>
        </p:nvGrpSpPr>
        <p:grpSpPr>
          <a:xfrm>
            <a:off x="210200" y="1674476"/>
            <a:ext cx="621058" cy="593729"/>
            <a:chOff x="2495750" y="2700800"/>
            <a:chExt cx="929725" cy="929725"/>
          </a:xfrm>
        </p:grpSpPr>
        <p:pic>
          <p:nvPicPr>
            <p:cNvPr id="9" name="Google Shape;90;g205c3ea3ef4_0_41">
              <a:extLst>
                <a:ext uri="{FF2B5EF4-FFF2-40B4-BE49-F238E27FC236}">
                  <a16:creationId xmlns:a16="http://schemas.microsoft.com/office/drawing/2014/main" id="{AB1ABF3D-1A1F-4CCC-D150-49DE6F7E9BB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90;g205c3ea3ef4_0_41">
              <a:extLst>
                <a:ext uri="{FF2B5EF4-FFF2-40B4-BE49-F238E27FC236}">
                  <a16:creationId xmlns:a16="http://schemas.microsoft.com/office/drawing/2014/main" id="{4EDFEAFD-F010-4E09-82A7-3F5C423654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90;g205c3ea3ef4_0_41">
              <a:extLst>
                <a:ext uri="{FF2B5EF4-FFF2-40B4-BE49-F238E27FC236}">
                  <a16:creationId xmlns:a16="http://schemas.microsoft.com/office/drawing/2014/main" id="{36C759AE-29DE-6B1F-6734-F92EC6919A7C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90;g205c3ea3ef4_0_41">
              <a:extLst>
                <a:ext uri="{FF2B5EF4-FFF2-40B4-BE49-F238E27FC236}">
                  <a16:creationId xmlns:a16="http://schemas.microsoft.com/office/drawing/2014/main" id="{F4499905-036E-3FCC-9DD2-94AF4F644C6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90;g205c3ea3ef4_0_41">
            <a:extLst>
              <a:ext uri="{FF2B5EF4-FFF2-40B4-BE49-F238E27FC236}">
                <a16:creationId xmlns:a16="http://schemas.microsoft.com/office/drawing/2014/main" id="{64A89F7E-01BF-331E-5E82-B0FAA2704E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4311" y="1652202"/>
            <a:ext cx="596798" cy="58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DC9D7FBD-82CD-9FB1-9B2D-AC8B08CC0377}"/>
              </a:ext>
            </a:extLst>
          </p:cNvPr>
          <p:cNvSpPr/>
          <p:nvPr/>
        </p:nvSpPr>
        <p:spPr>
          <a:xfrm>
            <a:off x="906512" y="1837391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2" descr="kafka-logo-wide – aperogeek">
            <a:extLst>
              <a:ext uri="{FF2B5EF4-FFF2-40B4-BE49-F238E27FC236}">
                <a16:creationId xmlns:a16="http://schemas.microsoft.com/office/drawing/2014/main" id="{AECF2683-4E08-3DA9-75E8-303E259B5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890"/>
          <a:stretch/>
        </p:blipFill>
        <p:spPr bwMode="auto">
          <a:xfrm>
            <a:off x="4187458" y="1242657"/>
            <a:ext cx="1604677" cy="22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chine Learning - Free computer icons">
            <a:extLst>
              <a:ext uri="{FF2B5EF4-FFF2-40B4-BE49-F238E27FC236}">
                <a16:creationId xmlns:a16="http://schemas.microsoft.com/office/drawing/2014/main" id="{A3E1D90D-D7E4-5CFF-52F0-9EBE82E07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1631" y="2350374"/>
            <a:ext cx="770061" cy="7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Svd File Icon - Download in Line Style">
            <a:extLst>
              <a:ext uri="{FF2B5EF4-FFF2-40B4-BE49-F238E27FC236}">
                <a16:creationId xmlns:a16="http://schemas.microsoft.com/office/drawing/2014/main" id="{25706888-4A67-2961-4927-90E6E063D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34" y="3279824"/>
            <a:ext cx="700126" cy="70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297F571-E3DF-EB3F-4BD3-A3F3B7FCC1C3}"/>
              </a:ext>
            </a:extLst>
          </p:cNvPr>
          <p:cNvSpPr/>
          <p:nvPr/>
        </p:nvSpPr>
        <p:spPr>
          <a:xfrm>
            <a:off x="75414" y="1170843"/>
            <a:ext cx="1775695" cy="35540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Google Shape;422;p40">
            <a:extLst>
              <a:ext uri="{FF2B5EF4-FFF2-40B4-BE49-F238E27FC236}">
                <a16:creationId xmlns:a16="http://schemas.microsoft.com/office/drawing/2014/main" id="{00076077-709A-A50E-0E8C-E7E2A4A6E6A8}"/>
              </a:ext>
            </a:extLst>
          </p:cNvPr>
          <p:cNvSpPr txBox="1"/>
          <p:nvPr/>
        </p:nvSpPr>
        <p:spPr>
          <a:xfrm>
            <a:off x="-30032" y="3959590"/>
            <a:ext cx="1896102" cy="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-FR" sz="1800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Current</a:t>
            </a:r>
            <a:r>
              <a:rPr lang="fr-FR" sz="1800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infrastructure</a:t>
            </a: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1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1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8" name="Google Shape;422;p40">
            <a:extLst>
              <a:ext uri="{FF2B5EF4-FFF2-40B4-BE49-F238E27FC236}">
                <a16:creationId xmlns:a16="http://schemas.microsoft.com/office/drawing/2014/main" id="{21843956-2EC0-1785-4D53-CE34C4F2FD23}"/>
              </a:ext>
            </a:extLst>
          </p:cNvPr>
          <p:cNvSpPr txBox="1"/>
          <p:nvPr/>
        </p:nvSpPr>
        <p:spPr>
          <a:xfrm>
            <a:off x="6380083" y="33069"/>
            <a:ext cx="3805669" cy="9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Folder =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kafka_streaming</a:t>
            </a: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pic>
        <p:nvPicPr>
          <p:cNvPr id="29" name="Google Shape;73;g2078e00e6b0_0_14">
            <a:extLst>
              <a:ext uri="{FF2B5EF4-FFF2-40B4-BE49-F238E27FC236}">
                <a16:creationId xmlns:a16="http://schemas.microsoft.com/office/drawing/2014/main" id="{C81C13E2-31B8-A3FB-F41A-F4C1A2A53F0E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030126" y="2102523"/>
            <a:ext cx="889330" cy="580552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420;p40">
            <a:extLst>
              <a:ext uri="{FF2B5EF4-FFF2-40B4-BE49-F238E27FC236}">
                <a16:creationId xmlns:a16="http://schemas.microsoft.com/office/drawing/2014/main" id="{0A7F0495-A4FB-80E1-E3EC-7A8E7722474D}"/>
              </a:ext>
            </a:extLst>
          </p:cNvPr>
          <p:cNvSpPr txBox="1">
            <a:spLocks/>
          </p:cNvSpPr>
          <p:nvPr/>
        </p:nvSpPr>
        <p:spPr>
          <a:xfrm>
            <a:off x="2082075" y="1174549"/>
            <a:ext cx="1896102" cy="58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2400" dirty="0"/>
              <a:t>Producer</a:t>
            </a:r>
          </a:p>
        </p:txBody>
      </p:sp>
      <p:sp>
        <p:nvSpPr>
          <p:cNvPr id="31" name="Google Shape;420;p40">
            <a:extLst>
              <a:ext uri="{FF2B5EF4-FFF2-40B4-BE49-F238E27FC236}">
                <a16:creationId xmlns:a16="http://schemas.microsoft.com/office/drawing/2014/main" id="{B9065164-06D6-7A5C-0F6D-8AA1466265E7}"/>
              </a:ext>
            </a:extLst>
          </p:cNvPr>
          <p:cNvSpPr txBox="1">
            <a:spLocks/>
          </p:cNvSpPr>
          <p:nvPr/>
        </p:nvSpPr>
        <p:spPr>
          <a:xfrm>
            <a:off x="6768131" y="1203341"/>
            <a:ext cx="1896102" cy="58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2400" dirty="0"/>
              <a:t>Consumer</a:t>
            </a:r>
          </a:p>
        </p:txBody>
      </p:sp>
      <p:pic>
        <p:nvPicPr>
          <p:cNvPr id="32" name="Picture 4" descr="Water pipe - Free industry icons">
            <a:extLst>
              <a:ext uri="{FF2B5EF4-FFF2-40B4-BE49-F238E27FC236}">
                <a16:creationId xmlns:a16="http://schemas.microsoft.com/office/drawing/2014/main" id="{6A84408A-C558-1AC6-0E91-A0A320E0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23" y="2683075"/>
            <a:ext cx="2201718" cy="220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Api - Icônes ordinateur gratuites">
            <a:extLst>
              <a:ext uri="{FF2B5EF4-FFF2-40B4-BE49-F238E27FC236}">
                <a16:creationId xmlns:a16="http://schemas.microsoft.com/office/drawing/2014/main" id="{16B74A21-FC51-5F8F-BB29-1FB83B24E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98" y="1942615"/>
            <a:ext cx="839488" cy="83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D8B7F01D-2C8E-6E7F-F6B8-AB69FCFD9BB9}"/>
              </a:ext>
            </a:extLst>
          </p:cNvPr>
          <p:cNvSpPr/>
          <p:nvPr/>
        </p:nvSpPr>
        <p:spPr>
          <a:xfrm rot="5400000">
            <a:off x="2633773" y="2940278"/>
            <a:ext cx="528234" cy="32512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Picture 10" descr="User - Free social icons">
            <a:extLst>
              <a:ext uri="{FF2B5EF4-FFF2-40B4-BE49-F238E27FC236}">
                <a16:creationId xmlns:a16="http://schemas.microsoft.com/office/drawing/2014/main" id="{7BC26A01-BF9B-FEFB-84D8-D5076EA6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86" y="3530799"/>
            <a:ext cx="842039" cy="84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lèche vers la droite 35">
            <a:extLst>
              <a:ext uri="{FF2B5EF4-FFF2-40B4-BE49-F238E27FC236}">
                <a16:creationId xmlns:a16="http://schemas.microsoft.com/office/drawing/2014/main" id="{5C5DDF30-52E0-DF1E-4D63-CB0223B551BF}"/>
              </a:ext>
            </a:extLst>
          </p:cNvPr>
          <p:cNvSpPr/>
          <p:nvPr/>
        </p:nvSpPr>
        <p:spPr>
          <a:xfrm>
            <a:off x="3449863" y="3814807"/>
            <a:ext cx="333942" cy="28956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Google Shape;420;p40">
            <a:extLst>
              <a:ext uri="{FF2B5EF4-FFF2-40B4-BE49-F238E27FC236}">
                <a16:creationId xmlns:a16="http://schemas.microsoft.com/office/drawing/2014/main" id="{7A24D490-ED72-119F-0836-ABE02EFE7DD5}"/>
              </a:ext>
            </a:extLst>
          </p:cNvPr>
          <p:cNvSpPr txBox="1">
            <a:spLocks/>
          </p:cNvSpPr>
          <p:nvPr/>
        </p:nvSpPr>
        <p:spPr>
          <a:xfrm>
            <a:off x="1949839" y="4358404"/>
            <a:ext cx="1896102" cy="58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1800" dirty="0" err="1"/>
              <a:t>Every</a:t>
            </a:r>
            <a:r>
              <a:rPr lang="fr-FR" sz="1800" dirty="0"/>
              <a:t> 15 sec</a:t>
            </a:r>
          </a:p>
        </p:txBody>
      </p:sp>
      <p:pic>
        <p:nvPicPr>
          <p:cNvPr id="45" name="Picture 10" descr="User - Free social icons">
            <a:extLst>
              <a:ext uri="{FF2B5EF4-FFF2-40B4-BE49-F238E27FC236}">
                <a16:creationId xmlns:a16="http://schemas.microsoft.com/office/drawing/2014/main" id="{F32B0C31-CAAF-14EC-5194-DD8A87D2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92" y="3502275"/>
            <a:ext cx="759000" cy="7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Flèche vers la droite 45">
            <a:extLst>
              <a:ext uri="{FF2B5EF4-FFF2-40B4-BE49-F238E27FC236}">
                <a16:creationId xmlns:a16="http://schemas.microsoft.com/office/drawing/2014/main" id="{66E35B2E-0513-6D52-711B-827A7EB10BAF}"/>
              </a:ext>
            </a:extLst>
          </p:cNvPr>
          <p:cNvSpPr/>
          <p:nvPr/>
        </p:nvSpPr>
        <p:spPr>
          <a:xfrm>
            <a:off x="6159577" y="3767089"/>
            <a:ext cx="333942" cy="28956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7" name="Picture 6" descr="Svd File Icon - Download in Line Style">
            <a:extLst>
              <a:ext uri="{FF2B5EF4-FFF2-40B4-BE49-F238E27FC236}">
                <a16:creationId xmlns:a16="http://schemas.microsoft.com/office/drawing/2014/main" id="{43BF34B7-8BD0-6895-3B96-135E06D5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249" y="3488841"/>
            <a:ext cx="759001" cy="75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lèche à trois pointes 47">
            <a:extLst>
              <a:ext uri="{FF2B5EF4-FFF2-40B4-BE49-F238E27FC236}">
                <a16:creationId xmlns:a16="http://schemas.microsoft.com/office/drawing/2014/main" id="{71861293-64D0-1D23-3F3B-1DFACEAD2A5D}"/>
              </a:ext>
            </a:extLst>
          </p:cNvPr>
          <p:cNvSpPr/>
          <p:nvPr/>
        </p:nvSpPr>
        <p:spPr>
          <a:xfrm>
            <a:off x="7349865" y="3612055"/>
            <a:ext cx="627104" cy="512575"/>
          </a:xfrm>
          <a:prstGeom prst="leftRight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C3A1D18A-C804-93F1-9CD6-A95E59024082}"/>
              </a:ext>
            </a:extLst>
          </p:cNvPr>
          <p:cNvGrpSpPr/>
          <p:nvPr/>
        </p:nvGrpSpPr>
        <p:grpSpPr>
          <a:xfrm>
            <a:off x="7164438" y="2782103"/>
            <a:ext cx="1077953" cy="814328"/>
            <a:chOff x="6445106" y="4061804"/>
            <a:chExt cx="1148671" cy="1148671"/>
          </a:xfrm>
        </p:grpSpPr>
        <p:pic>
          <p:nvPicPr>
            <p:cNvPr id="50" name="Picture 12" descr="Movie - Free cinema icons">
              <a:extLst>
                <a:ext uri="{FF2B5EF4-FFF2-40B4-BE49-F238E27FC236}">
                  <a16:creationId xmlns:a16="http://schemas.microsoft.com/office/drawing/2014/main" id="{0B82BFD8-192C-0668-AC18-C229AC0007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2" descr="Movie - Free cinema icons">
              <a:extLst>
                <a:ext uri="{FF2B5EF4-FFF2-40B4-BE49-F238E27FC236}">
                  <a16:creationId xmlns:a16="http://schemas.microsoft.com/office/drawing/2014/main" id="{74D046CF-4839-2CC3-C468-E48EFCE3A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Movie - Free cinema icons">
              <a:extLst>
                <a:ext uri="{FF2B5EF4-FFF2-40B4-BE49-F238E27FC236}">
                  <a16:creationId xmlns:a16="http://schemas.microsoft.com/office/drawing/2014/main" id="{C5A33210-5ECF-79C0-513E-7CBB8F38C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2" descr="Movie - Free cinema icons">
              <a:extLst>
                <a:ext uri="{FF2B5EF4-FFF2-40B4-BE49-F238E27FC236}">
                  <a16:creationId xmlns:a16="http://schemas.microsoft.com/office/drawing/2014/main" id="{D07E6B75-C56C-DD63-C90E-8CB41C65D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2" descr="Movie - Free cinema icons">
              <a:extLst>
                <a:ext uri="{FF2B5EF4-FFF2-40B4-BE49-F238E27FC236}">
                  <a16:creationId xmlns:a16="http://schemas.microsoft.com/office/drawing/2014/main" id="{3BBDE664-732D-2ED7-9683-50A18EC787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8078D4B0-7F7E-AA8E-3649-704D0B3C527D}"/>
              </a:ext>
            </a:extLst>
          </p:cNvPr>
          <p:cNvCxnSpPr>
            <a:cxnSpLocks/>
          </p:cNvCxnSpPr>
          <p:nvPr/>
        </p:nvCxnSpPr>
        <p:spPr>
          <a:xfrm>
            <a:off x="3978177" y="1433772"/>
            <a:ext cx="0" cy="19201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8F722B7A-3F24-ECE4-8786-C3D14A5F9FAC}"/>
              </a:ext>
            </a:extLst>
          </p:cNvPr>
          <p:cNvCxnSpPr>
            <a:cxnSpLocks/>
          </p:cNvCxnSpPr>
          <p:nvPr/>
        </p:nvCxnSpPr>
        <p:spPr>
          <a:xfrm>
            <a:off x="5948744" y="1433772"/>
            <a:ext cx="0" cy="19201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Flèche vers la droite 61">
            <a:extLst>
              <a:ext uri="{FF2B5EF4-FFF2-40B4-BE49-F238E27FC236}">
                <a16:creationId xmlns:a16="http://schemas.microsoft.com/office/drawing/2014/main" id="{F653205B-BD3F-9A2F-9A4C-D3828C93D2D4}"/>
              </a:ext>
            </a:extLst>
          </p:cNvPr>
          <p:cNvSpPr/>
          <p:nvPr/>
        </p:nvSpPr>
        <p:spPr>
          <a:xfrm rot="16200000">
            <a:off x="7073948" y="2485690"/>
            <a:ext cx="261509" cy="2379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Google Shape;420;p40">
            <a:extLst>
              <a:ext uri="{FF2B5EF4-FFF2-40B4-BE49-F238E27FC236}">
                <a16:creationId xmlns:a16="http://schemas.microsoft.com/office/drawing/2014/main" id="{74C128A5-516B-0FAA-82B0-F0DFD6036E8D}"/>
              </a:ext>
            </a:extLst>
          </p:cNvPr>
          <p:cNvSpPr txBox="1">
            <a:spLocks/>
          </p:cNvSpPr>
          <p:nvPr/>
        </p:nvSpPr>
        <p:spPr>
          <a:xfrm>
            <a:off x="4052642" y="986093"/>
            <a:ext cx="1896102" cy="58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oppins SemiBold"/>
              <a:buNone/>
              <a:defRPr sz="3700" b="0" i="0" u="none" strike="noStrike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rPr lang="fr-FR" sz="2400" dirty="0"/>
              <a:t>Kafka</a:t>
            </a:r>
          </a:p>
        </p:txBody>
      </p:sp>
      <p:pic>
        <p:nvPicPr>
          <p:cNvPr id="1032" name="Picture 8" descr="Full Amazon S3 Guide (2020) | Logicata">
            <a:extLst>
              <a:ext uri="{FF2B5EF4-FFF2-40B4-BE49-F238E27FC236}">
                <a16:creationId xmlns:a16="http://schemas.microsoft.com/office/drawing/2014/main" id="{A43937E2-EFD5-77D3-0BCD-1CA78DCCB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546" y="1715627"/>
            <a:ext cx="667346" cy="66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èche vers la droite 1">
            <a:extLst>
              <a:ext uri="{FF2B5EF4-FFF2-40B4-BE49-F238E27FC236}">
                <a16:creationId xmlns:a16="http://schemas.microsoft.com/office/drawing/2014/main" id="{6FDAA700-F0BD-7CBC-80A2-6F8B763085FB}"/>
              </a:ext>
            </a:extLst>
          </p:cNvPr>
          <p:cNvSpPr/>
          <p:nvPr/>
        </p:nvSpPr>
        <p:spPr>
          <a:xfrm rot="16200000">
            <a:off x="8021620" y="2485690"/>
            <a:ext cx="261509" cy="23791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Database DB icon PNG and SVG Vector Free Download">
            <a:extLst>
              <a:ext uri="{FF2B5EF4-FFF2-40B4-BE49-F238E27FC236}">
                <a16:creationId xmlns:a16="http://schemas.microsoft.com/office/drawing/2014/main" id="{2A84A4BB-D32E-54A9-015F-A01B53E98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73" y="1982236"/>
            <a:ext cx="363058" cy="44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lephantSQL Avis Prix &amp; Alternatives | Comparateur Logiciels.Pro">
            <a:extLst>
              <a:ext uri="{FF2B5EF4-FFF2-40B4-BE49-F238E27FC236}">
                <a16:creationId xmlns:a16="http://schemas.microsoft.com/office/drawing/2014/main" id="{33808A31-1E5E-5DD1-8B33-FACAB458F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756" y="1724404"/>
            <a:ext cx="225493" cy="2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713250" y="359965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Real time recommandation</a:t>
            </a:r>
            <a:endParaRPr dirty="0"/>
          </a:p>
        </p:txBody>
      </p:sp>
      <p:pic>
        <p:nvPicPr>
          <p:cNvPr id="6" name="Google Shape;87;g205c3ea3ef4_0_41">
            <a:extLst>
              <a:ext uri="{FF2B5EF4-FFF2-40B4-BE49-F238E27FC236}">
                <a16:creationId xmlns:a16="http://schemas.microsoft.com/office/drawing/2014/main" id="{FCF41DF9-F5A4-B9D6-82CC-BC609A612F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70" y="924506"/>
            <a:ext cx="1060635" cy="593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005EBC4-7330-EE0B-CE43-B95D2E5BC2AB}"/>
              </a:ext>
            </a:extLst>
          </p:cNvPr>
          <p:cNvGrpSpPr/>
          <p:nvPr/>
        </p:nvGrpSpPr>
        <p:grpSpPr>
          <a:xfrm>
            <a:off x="210200" y="1335111"/>
            <a:ext cx="621058" cy="593729"/>
            <a:chOff x="2495750" y="2700800"/>
            <a:chExt cx="929725" cy="929725"/>
          </a:xfrm>
        </p:grpSpPr>
        <p:pic>
          <p:nvPicPr>
            <p:cNvPr id="24" name="Google Shape;90;g205c3ea3ef4_0_41">
              <a:extLst>
                <a:ext uri="{FF2B5EF4-FFF2-40B4-BE49-F238E27FC236}">
                  <a16:creationId xmlns:a16="http://schemas.microsoft.com/office/drawing/2014/main" id="{34E30B51-5996-A3E9-1F5E-B2E5F35334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0;g205c3ea3ef4_0_41">
              <a:extLst>
                <a:ext uri="{FF2B5EF4-FFF2-40B4-BE49-F238E27FC236}">
                  <a16:creationId xmlns:a16="http://schemas.microsoft.com/office/drawing/2014/main" id="{52B8BE8F-FC59-3C55-D5A6-48E5F4C5D0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0;g205c3ea3ef4_0_41">
              <a:extLst>
                <a:ext uri="{FF2B5EF4-FFF2-40B4-BE49-F238E27FC236}">
                  <a16:creationId xmlns:a16="http://schemas.microsoft.com/office/drawing/2014/main" id="{3A670534-6F8C-06E6-A098-113447341A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0;g205c3ea3ef4_0_41">
              <a:extLst>
                <a:ext uri="{FF2B5EF4-FFF2-40B4-BE49-F238E27FC236}">
                  <a16:creationId xmlns:a16="http://schemas.microsoft.com/office/drawing/2014/main" id="{2571DE5F-3721-D01D-52AF-3A4DF4B332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90;g205c3ea3ef4_0_41">
            <a:extLst>
              <a:ext uri="{FF2B5EF4-FFF2-40B4-BE49-F238E27FC236}">
                <a16:creationId xmlns:a16="http://schemas.microsoft.com/office/drawing/2014/main" id="{E825469B-67EC-89A1-D19B-B0DFADB7DF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508" y="1344150"/>
            <a:ext cx="415461" cy="58388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83E51427-F176-A047-BE0D-74DBF6AB2019}"/>
              </a:ext>
            </a:extLst>
          </p:cNvPr>
          <p:cNvSpPr/>
          <p:nvPr/>
        </p:nvSpPr>
        <p:spPr>
          <a:xfrm>
            <a:off x="841775" y="1507433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2" descr="Machine Learning - Free computer icons">
            <a:extLst>
              <a:ext uri="{FF2B5EF4-FFF2-40B4-BE49-F238E27FC236}">
                <a16:creationId xmlns:a16="http://schemas.microsoft.com/office/drawing/2014/main" id="{17275085-DF55-9090-BB51-F2F2D232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317" y="2020883"/>
            <a:ext cx="770061" cy="7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Svd File Icon - Download in Line Style">
            <a:extLst>
              <a:ext uri="{FF2B5EF4-FFF2-40B4-BE49-F238E27FC236}">
                <a16:creationId xmlns:a16="http://schemas.microsoft.com/office/drawing/2014/main" id="{E5941733-2255-5032-BE7D-E6F4AE90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4" y="2837259"/>
            <a:ext cx="529614" cy="5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73;g2078e00e6b0_0_14">
            <a:extLst>
              <a:ext uri="{FF2B5EF4-FFF2-40B4-BE49-F238E27FC236}">
                <a16:creationId xmlns:a16="http://schemas.microsoft.com/office/drawing/2014/main" id="{AF2282EA-C0ED-4E35-90A8-DB38CC25D1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0787" y="4528788"/>
            <a:ext cx="637181" cy="46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6" descr="Api - Icônes ordinateur gratuites">
            <a:extLst>
              <a:ext uri="{FF2B5EF4-FFF2-40B4-BE49-F238E27FC236}">
                <a16:creationId xmlns:a16="http://schemas.microsoft.com/office/drawing/2014/main" id="{AAEA19B2-C95A-C471-F64A-679991EA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1" y="4505790"/>
            <a:ext cx="498927" cy="4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User - Free social icons">
            <a:extLst>
              <a:ext uri="{FF2B5EF4-FFF2-40B4-BE49-F238E27FC236}">
                <a16:creationId xmlns:a16="http://schemas.microsoft.com/office/drawing/2014/main" id="{821FBEBA-D2BD-E7AA-A254-A2B29CA1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15" y="3780973"/>
            <a:ext cx="498927" cy="4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lèche vers la droite 38">
            <a:extLst>
              <a:ext uri="{FF2B5EF4-FFF2-40B4-BE49-F238E27FC236}">
                <a16:creationId xmlns:a16="http://schemas.microsoft.com/office/drawing/2014/main" id="{851BB740-DAFC-AA0F-1C85-D470E8181C25}"/>
              </a:ext>
            </a:extLst>
          </p:cNvPr>
          <p:cNvSpPr/>
          <p:nvPr/>
        </p:nvSpPr>
        <p:spPr>
          <a:xfrm rot="16200000">
            <a:off x="781452" y="4379669"/>
            <a:ext cx="199143" cy="16906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 à trois pointes 39">
            <a:extLst>
              <a:ext uri="{FF2B5EF4-FFF2-40B4-BE49-F238E27FC236}">
                <a16:creationId xmlns:a16="http://schemas.microsoft.com/office/drawing/2014/main" id="{D03E4597-F98A-E90C-2817-DD44E389DC1E}"/>
              </a:ext>
            </a:extLst>
          </p:cNvPr>
          <p:cNvSpPr/>
          <p:nvPr/>
        </p:nvSpPr>
        <p:spPr>
          <a:xfrm rot="5400000">
            <a:off x="816708" y="3416987"/>
            <a:ext cx="226184" cy="275715"/>
          </a:xfrm>
          <a:prstGeom prst="leftRight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C8C5D73-B1C6-AA34-3EF6-4EBC3762256A}"/>
              </a:ext>
            </a:extLst>
          </p:cNvPr>
          <p:cNvGrpSpPr/>
          <p:nvPr/>
        </p:nvGrpSpPr>
        <p:grpSpPr>
          <a:xfrm>
            <a:off x="1182938" y="3153537"/>
            <a:ext cx="770061" cy="759000"/>
            <a:chOff x="6445106" y="4061804"/>
            <a:chExt cx="1148671" cy="1148671"/>
          </a:xfrm>
        </p:grpSpPr>
        <p:pic>
          <p:nvPicPr>
            <p:cNvPr id="42" name="Picture 12" descr="Movie - Free cinema icons">
              <a:extLst>
                <a:ext uri="{FF2B5EF4-FFF2-40B4-BE49-F238E27FC236}">
                  <a16:creationId xmlns:a16="http://schemas.microsoft.com/office/drawing/2014/main" id="{B57B145D-E802-DC04-E1D7-99D82C2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Movie - Free cinema icons">
              <a:extLst>
                <a:ext uri="{FF2B5EF4-FFF2-40B4-BE49-F238E27FC236}">
                  <a16:creationId xmlns:a16="http://schemas.microsoft.com/office/drawing/2014/main" id="{AFC14CC2-E9EB-07B8-0864-31FF6A3F6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Movie - Free cinema icons">
              <a:extLst>
                <a:ext uri="{FF2B5EF4-FFF2-40B4-BE49-F238E27FC236}">
                  <a16:creationId xmlns:a16="http://schemas.microsoft.com/office/drawing/2014/main" id="{B003C990-3B6D-BD4D-E78A-F580457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Movie - Free cinema icons">
              <a:extLst>
                <a:ext uri="{FF2B5EF4-FFF2-40B4-BE49-F238E27FC236}">
                  <a16:creationId xmlns:a16="http://schemas.microsoft.com/office/drawing/2014/main" id="{1877B85D-B405-FBF1-D92C-538DA6BB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ovie - Free cinema icons">
              <a:extLst>
                <a:ext uri="{FF2B5EF4-FFF2-40B4-BE49-F238E27FC236}">
                  <a16:creationId xmlns:a16="http://schemas.microsoft.com/office/drawing/2014/main" id="{1809A09A-0212-830D-A85D-47B0DA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Flèche vers la droite 46">
            <a:extLst>
              <a:ext uri="{FF2B5EF4-FFF2-40B4-BE49-F238E27FC236}">
                <a16:creationId xmlns:a16="http://schemas.microsoft.com/office/drawing/2014/main" id="{56CEA138-A07E-96F1-6221-2EAB97AD3FC1}"/>
              </a:ext>
            </a:extLst>
          </p:cNvPr>
          <p:cNvSpPr/>
          <p:nvPr/>
        </p:nvSpPr>
        <p:spPr>
          <a:xfrm rot="18638643">
            <a:off x="1673965" y="2832428"/>
            <a:ext cx="752575" cy="27951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Picture 8" descr="Full Amazon S3 Guide (2020) | Logicata">
            <a:extLst>
              <a:ext uri="{FF2B5EF4-FFF2-40B4-BE49-F238E27FC236}">
                <a16:creationId xmlns:a16="http://schemas.microsoft.com/office/drawing/2014/main" id="{4CE7F3F1-B620-BA87-A552-82A5A653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735" y="1914760"/>
            <a:ext cx="753096" cy="7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8D6B5BC-16C1-1E28-1CF9-D080FD866355}"/>
              </a:ext>
            </a:extLst>
          </p:cNvPr>
          <p:cNvSpPr/>
          <p:nvPr/>
        </p:nvSpPr>
        <p:spPr>
          <a:xfrm>
            <a:off x="75136" y="952106"/>
            <a:ext cx="2999659" cy="4093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Google Shape;422;p40">
            <a:extLst>
              <a:ext uri="{FF2B5EF4-FFF2-40B4-BE49-F238E27FC236}">
                <a16:creationId xmlns:a16="http://schemas.microsoft.com/office/drawing/2014/main" id="{02F0DCBB-B099-22A3-703E-3B398E375ADC}"/>
              </a:ext>
            </a:extLst>
          </p:cNvPr>
          <p:cNvSpPr txBox="1"/>
          <p:nvPr/>
        </p:nvSpPr>
        <p:spPr>
          <a:xfrm>
            <a:off x="1731934" y="4464199"/>
            <a:ext cx="1274398" cy="88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-FR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Current</a:t>
            </a:r>
            <a:r>
              <a:rPr lang="fr-FR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infrastructure</a:t>
            </a: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D96117CB-9F09-E1AD-FAAA-917BAEDA6523}"/>
              </a:ext>
            </a:extLst>
          </p:cNvPr>
          <p:cNvGrpSpPr/>
          <p:nvPr/>
        </p:nvGrpSpPr>
        <p:grpSpPr>
          <a:xfrm>
            <a:off x="3816366" y="1938529"/>
            <a:ext cx="513041" cy="513041"/>
            <a:chOff x="3730983" y="2058709"/>
            <a:chExt cx="513041" cy="513041"/>
          </a:xfrm>
        </p:grpSpPr>
        <p:pic>
          <p:nvPicPr>
            <p:cNvPr id="53" name="Picture 2" descr="Heroku - Icônes des médias sociaux gratuites">
              <a:extLst>
                <a:ext uri="{FF2B5EF4-FFF2-40B4-BE49-F238E27FC236}">
                  <a16:creationId xmlns:a16="http://schemas.microsoft.com/office/drawing/2014/main" id="{654A2720-B7F8-4C6C-8A01-3AB179279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2350" y="2061443"/>
              <a:ext cx="510307" cy="510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Red cross not OK vector symbol | Free SVG">
              <a:extLst>
                <a:ext uri="{FF2B5EF4-FFF2-40B4-BE49-F238E27FC236}">
                  <a16:creationId xmlns:a16="http://schemas.microsoft.com/office/drawing/2014/main" id="{29D759B1-A4CD-0C3B-4C93-A06AB4380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983" y="2058709"/>
              <a:ext cx="513041" cy="51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Picture 6" descr="deta-space · GitHub Topics · GitHub">
            <a:extLst>
              <a:ext uri="{FF2B5EF4-FFF2-40B4-BE49-F238E27FC236}">
                <a16:creationId xmlns:a16="http://schemas.microsoft.com/office/drawing/2014/main" id="{45AD9B20-D1B4-415D-C2F8-136C0FCD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61" y="1854938"/>
            <a:ext cx="680221" cy="6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Flèche vers la droite 57">
            <a:extLst>
              <a:ext uri="{FF2B5EF4-FFF2-40B4-BE49-F238E27FC236}">
                <a16:creationId xmlns:a16="http://schemas.microsoft.com/office/drawing/2014/main" id="{1072289D-4202-1856-CFD3-567261DCAD9C}"/>
              </a:ext>
            </a:extLst>
          </p:cNvPr>
          <p:cNvSpPr/>
          <p:nvPr/>
        </p:nvSpPr>
        <p:spPr>
          <a:xfrm rot="10800000">
            <a:off x="3143656" y="2031170"/>
            <a:ext cx="551465" cy="37418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 vers la droite 58">
            <a:extLst>
              <a:ext uri="{FF2B5EF4-FFF2-40B4-BE49-F238E27FC236}">
                <a16:creationId xmlns:a16="http://schemas.microsoft.com/office/drawing/2014/main" id="{C76EC7AF-711B-A14C-64B5-1DA9E89A6393}"/>
              </a:ext>
            </a:extLst>
          </p:cNvPr>
          <p:cNvSpPr/>
          <p:nvPr/>
        </p:nvSpPr>
        <p:spPr>
          <a:xfrm>
            <a:off x="5338348" y="1625391"/>
            <a:ext cx="760119" cy="3954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D810DE6-D603-4D95-90DC-E2CBE31CDA19}"/>
              </a:ext>
            </a:extLst>
          </p:cNvPr>
          <p:cNvSpPr txBox="1"/>
          <p:nvPr/>
        </p:nvSpPr>
        <p:spPr>
          <a:xfrm>
            <a:off x="6196483" y="952106"/>
            <a:ext cx="2297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Accessible at : https://fastapideta-1-a3617093.deta.app/ </a:t>
            </a:r>
          </a:p>
          <a:p>
            <a:pPr algn="ctr"/>
            <a:endParaRPr lang="fr-FR" dirty="0"/>
          </a:p>
        </p:txBody>
      </p:sp>
      <p:pic>
        <p:nvPicPr>
          <p:cNvPr id="1027" name="Image 1026">
            <a:extLst>
              <a:ext uri="{FF2B5EF4-FFF2-40B4-BE49-F238E27FC236}">
                <a16:creationId xmlns:a16="http://schemas.microsoft.com/office/drawing/2014/main" id="{7EF65633-3611-CFEB-098C-F87B7419E0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5204" y="1788785"/>
            <a:ext cx="1399166" cy="764983"/>
          </a:xfrm>
          <a:prstGeom prst="rect">
            <a:avLst/>
          </a:prstGeom>
        </p:spPr>
      </p:pic>
      <p:pic>
        <p:nvPicPr>
          <p:cNvPr id="1032" name="Picture 8" descr="JSON File icon PNG and SVG Vector Free Download">
            <a:extLst>
              <a:ext uri="{FF2B5EF4-FFF2-40B4-BE49-F238E27FC236}">
                <a16:creationId xmlns:a16="http://schemas.microsoft.com/office/drawing/2014/main" id="{E5F4BC6E-ACB6-3CFF-1C7E-F164DBC2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89" y="1767136"/>
            <a:ext cx="782699" cy="7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2" descr="FastAPI">
            <a:extLst>
              <a:ext uri="{FF2B5EF4-FFF2-40B4-BE49-F238E27FC236}">
                <a16:creationId xmlns:a16="http://schemas.microsoft.com/office/drawing/2014/main" id="{DF009F0C-0013-978D-435B-B632BF1D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11" y="1034946"/>
            <a:ext cx="2321513" cy="8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4FA05B3-2243-B4CA-63FC-26047AE38AAE}"/>
              </a:ext>
            </a:extLst>
          </p:cNvPr>
          <p:cNvSpPr txBox="1"/>
          <p:nvPr/>
        </p:nvSpPr>
        <p:spPr>
          <a:xfrm>
            <a:off x="3196040" y="1650645"/>
            <a:ext cx="229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Host on</a:t>
            </a:r>
          </a:p>
          <a:p>
            <a:pPr algn="ctr"/>
            <a:endParaRPr lang="fr-FR" dirty="0"/>
          </a:p>
        </p:txBody>
      </p:sp>
      <p:sp>
        <p:nvSpPr>
          <p:cNvPr id="1045" name="Google Shape;422;p40">
            <a:extLst>
              <a:ext uri="{FF2B5EF4-FFF2-40B4-BE49-F238E27FC236}">
                <a16:creationId xmlns:a16="http://schemas.microsoft.com/office/drawing/2014/main" id="{87BE90D2-B022-E8A3-2156-7499860DDBD5}"/>
              </a:ext>
            </a:extLst>
          </p:cNvPr>
          <p:cNvSpPr txBox="1"/>
          <p:nvPr/>
        </p:nvSpPr>
        <p:spPr>
          <a:xfrm>
            <a:off x="5517777" y="75125"/>
            <a:ext cx="3660004" cy="49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Folder =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fastapideta</a:t>
            </a: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&amp;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aws_server</a:t>
            </a:r>
            <a:endParaRPr lang="fr-FR" sz="1600" b="1" i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47" name="Flèche vers la droite 1046">
            <a:extLst>
              <a:ext uri="{FF2B5EF4-FFF2-40B4-BE49-F238E27FC236}">
                <a16:creationId xmlns:a16="http://schemas.microsoft.com/office/drawing/2014/main" id="{E20CA9D6-04FB-2C25-8BB3-0C2A66C27996}"/>
              </a:ext>
            </a:extLst>
          </p:cNvPr>
          <p:cNvSpPr/>
          <p:nvPr/>
        </p:nvSpPr>
        <p:spPr>
          <a:xfrm>
            <a:off x="2011830" y="3610436"/>
            <a:ext cx="238178" cy="1644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8" name="Picture 4" descr="Database DB icon PNG and SVG Vector Free Download">
            <a:extLst>
              <a:ext uri="{FF2B5EF4-FFF2-40B4-BE49-F238E27FC236}">
                <a16:creationId xmlns:a16="http://schemas.microsoft.com/office/drawing/2014/main" id="{6E7F148F-7E39-6ED8-9E1F-6061CF66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49" y="3509736"/>
            <a:ext cx="363058" cy="44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6" descr="ElephantSQL Avis Prix &amp; Alternatives | Comparateur Logiciels.Pro">
            <a:extLst>
              <a:ext uri="{FF2B5EF4-FFF2-40B4-BE49-F238E27FC236}">
                <a16:creationId xmlns:a16="http://schemas.microsoft.com/office/drawing/2014/main" id="{FB0CDBEB-045C-DB92-B0CC-36E37801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32" y="3251904"/>
            <a:ext cx="225493" cy="2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0"/>
          <p:cNvSpPr txBox="1">
            <a:spLocks noGrp="1"/>
          </p:cNvSpPr>
          <p:nvPr>
            <p:ph type="title"/>
          </p:nvPr>
        </p:nvSpPr>
        <p:spPr>
          <a:xfrm>
            <a:off x="713250" y="359965"/>
            <a:ext cx="7717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Real time recommandation</a:t>
            </a:r>
            <a:endParaRPr dirty="0"/>
          </a:p>
        </p:txBody>
      </p:sp>
      <p:pic>
        <p:nvPicPr>
          <p:cNvPr id="6" name="Google Shape;87;g205c3ea3ef4_0_41">
            <a:extLst>
              <a:ext uri="{FF2B5EF4-FFF2-40B4-BE49-F238E27FC236}">
                <a16:creationId xmlns:a16="http://schemas.microsoft.com/office/drawing/2014/main" id="{FCF41DF9-F5A4-B9D6-82CC-BC609A612F0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70" y="924506"/>
            <a:ext cx="1060635" cy="5937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9005EBC4-7330-EE0B-CE43-B95D2E5BC2AB}"/>
              </a:ext>
            </a:extLst>
          </p:cNvPr>
          <p:cNvGrpSpPr/>
          <p:nvPr/>
        </p:nvGrpSpPr>
        <p:grpSpPr>
          <a:xfrm>
            <a:off x="210200" y="1335111"/>
            <a:ext cx="621058" cy="593729"/>
            <a:chOff x="2495750" y="2700800"/>
            <a:chExt cx="929725" cy="929725"/>
          </a:xfrm>
        </p:grpSpPr>
        <p:pic>
          <p:nvPicPr>
            <p:cNvPr id="24" name="Google Shape;90;g205c3ea3ef4_0_41">
              <a:extLst>
                <a:ext uri="{FF2B5EF4-FFF2-40B4-BE49-F238E27FC236}">
                  <a16:creationId xmlns:a16="http://schemas.microsoft.com/office/drawing/2014/main" id="{34E30B51-5996-A3E9-1F5E-B2E5F353348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5750" y="27008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90;g205c3ea3ef4_0_41">
              <a:extLst>
                <a:ext uri="{FF2B5EF4-FFF2-40B4-BE49-F238E27FC236}">
                  <a16:creationId xmlns:a16="http://schemas.microsoft.com/office/drawing/2014/main" id="{52B8BE8F-FC59-3C55-D5A6-48E5F4C5D04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48150" y="28532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90;g205c3ea3ef4_0_41">
              <a:extLst>
                <a:ext uri="{FF2B5EF4-FFF2-40B4-BE49-F238E27FC236}">
                  <a16:creationId xmlns:a16="http://schemas.microsoft.com/office/drawing/2014/main" id="{3A670534-6F8C-06E6-A098-113447341AE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00550" y="30056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90;g205c3ea3ef4_0_41">
              <a:extLst>
                <a:ext uri="{FF2B5EF4-FFF2-40B4-BE49-F238E27FC236}">
                  <a16:creationId xmlns:a16="http://schemas.microsoft.com/office/drawing/2014/main" id="{2571DE5F-3721-D01D-52AF-3A4DF4B332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952950" y="3158000"/>
              <a:ext cx="472525" cy="472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" name="Google Shape;90;g205c3ea3ef4_0_41">
            <a:extLst>
              <a:ext uri="{FF2B5EF4-FFF2-40B4-BE49-F238E27FC236}">
                <a16:creationId xmlns:a16="http://schemas.microsoft.com/office/drawing/2014/main" id="{E825469B-67EC-89A1-D19B-B0DFADB7DF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2508" y="1344150"/>
            <a:ext cx="415461" cy="583882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Flèche vers la droite 28">
            <a:extLst>
              <a:ext uri="{FF2B5EF4-FFF2-40B4-BE49-F238E27FC236}">
                <a16:creationId xmlns:a16="http://schemas.microsoft.com/office/drawing/2014/main" id="{83E51427-F176-A047-BE0D-74DBF6AB2019}"/>
              </a:ext>
            </a:extLst>
          </p:cNvPr>
          <p:cNvSpPr/>
          <p:nvPr/>
        </p:nvSpPr>
        <p:spPr>
          <a:xfrm>
            <a:off x="841775" y="1507433"/>
            <a:ext cx="247558" cy="15085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" name="Picture 2" descr="Machine Learning - Free computer icons">
            <a:extLst>
              <a:ext uri="{FF2B5EF4-FFF2-40B4-BE49-F238E27FC236}">
                <a16:creationId xmlns:a16="http://schemas.microsoft.com/office/drawing/2014/main" id="{17275085-DF55-9090-BB51-F2F2D232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9317" y="2020883"/>
            <a:ext cx="770061" cy="77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Svd File Icon - Download in Line Style">
            <a:extLst>
              <a:ext uri="{FF2B5EF4-FFF2-40B4-BE49-F238E27FC236}">
                <a16:creationId xmlns:a16="http://schemas.microsoft.com/office/drawing/2014/main" id="{E5941733-2255-5032-BE7D-E6F4AE90A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4" y="2837259"/>
            <a:ext cx="529614" cy="5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oogle Shape;73;g2078e00e6b0_0_14">
            <a:extLst>
              <a:ext uri="{FF2B5EF4-FFF2-40B4-BE49-F238E27FC236}">
                <a16:creationId xmlns:a16="http://schemas.microsoft.com/office/drawing/2014/main" id="{AF2282EA-C0ED-4E35-90A8-DB38CC25D16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30787" y="4528788"/>
            <a:ext cx="637181" cy="46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6" descr="Api - Icônes ordinateur gratuites">
            <a:extLst>
              <a:ext uri="{FF2B5EF4-FFF2-40B4-BE49-F238E27FC236}">
                <a16:creationId xmlns:a16="http://schemas.microsoft.com/office/drawing/2014/main" id="{AAEA19B2-C95A-C471-F64A-679991EA1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31" y="4505790"/>
            <a:ext cx="498927" cy="4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User - Free social icons">
            <a:extLst>
              <a:ext uri="{FF2B5EF4-FFF2-40B4-BE49-F238E27FC236}">
                <a16:creationId xmlns:a16="http://schemas.microsoft.com/office/drawing/2014/main" id="{821FBEBA-D2BD-E7AA-A254-A2B29CA1B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15" y="3780973"/>
            <a:ext cx="498927" cy="49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Flèche vers la droite 38">
            <a:extLst>
              <a:ext uri="{FF2B5EF4-FFF2-40B4-BE49-F238E27FC236}">
                <a16:creationId xmlns:a16="http://schemas.microsoft.com/office/drawing/2014/main" id="{851BB740-DAFC-AA0F-1C85-D470E8181C25}"/>
              </a:ext>
            </a:extLst>
          </p:cNvPr>
          <p:cNvSpPr/>
          <p:nvPr/>
        </p:nvSpPr>
        <p:spPr>
          <a:xfrm rot="16200000">
            <a:off x="781452" y="4379669"/>
            <a:ext cx="199143" cy="16906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 à trois pointes 39">
            <a:extLst>
              <a:ext uri="{FF2B5EF4-FFF2-40B4-BE49-F238E27FC236}">
                <a16:creationId xmlns:a16="http://schemas.microsoft.com/office/drawing/2014/main" id="{D03E4597-F98A-E90C-2817-DD44E389DC1E}"/>
              </a:ext>
            </a:extLst>
          </p:cNvPr>
          <p:cNvSpPr/>
          <p:nvPr/>
        </p:nvSpPr>
        <p:spPr>
          <a:xfrm rot="5400000">
            <a:off x="816708" y="3416987"/>
            <a:ext cx="226184" cy="275715"/>
          </a:xfrm>
          <a:prstGeom prst="leftRight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C8C5D73-B1C6-AA34-3EF6-4EBC3762256A}"/>
              </a:ext>
            </a:extLst>
          </p:cNvPr>
          <p:cNvGrpSpPr/>
          <p:nvPr/>
        </p:nvGrpSpPr>
        <p:grpSpPr>
          <a:xfrm>
            <a:off x="1182938" y="3153537"/>
            <a:ext cx="770061" cy="759000"/>
            <a:chOff x="6445106" y="4061804"/>
            <a:chExt cx="1148671" cy="1148671"/>
          </a:xfrm>
        </p:grpSpPr>
        <p:pic>
          <p:nvPicPr>
            <p:cNvPr id="42" name="Picture 12" descr="Movie - Free cinema icons">
              <a:extLst>
                <a:ext uri="{FF2B5EF4-FFF2-40B4-BE49-F238E27FC236}">
                  <a16:creationId xmlns:a16="http://schemas.microsoft.com/office/drawing/2014/main" id="{B57B145D-E802-DC04-E1D7-99D82C293D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5106" y="40618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12" descr="Movie - Free cinema icons">
              <a:extLst>
                <a:ext uri="{FF2B5EF4-FFF2-40B4-BE49-F238E27FC236}">
                  <a16:creationId xmlns:a16="http://schemas.microsoft.com/office/drawing/2014/main" id="{AFC14CC2-E9EB-07B8-0864-31FF6A3F6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7506" y="42142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2" descr="Movie - Free cinema icons">
              <a:extLst>
                <a:ext uri="{FF2B5EF4-FFF2-40B4-BE49-F238E27FC236}">
                  <a16:creationId xmlns:a16="http://schemas.microsoft.com/office/drawing/2014/main" id="{B003C990-3B6D-BD4D-E78A-F58045714A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06" y="43666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Movie - Free cinema icons">
              <a:extLst>
                <a:ext uri="{FF2B5EF4-FFF2-40B4-BE49-F238E27FC236}">
                  <a16:creationId xmlns:a16="http://schemas.microsoft.com/office/drawing/2014/main" id="{1877B85D-B405-FBF1-D92C-538DA6BB0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2306" y="45190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Movie - Free cinema icons">
              <a:extLst>
                <a:ext uri="{FF2B5EF4-FFF2-40B4-BE49-F238E27FC236}">
                  <a16:creationId xmlns:a16="http://schemas.microsoft.com/office/drawing/2014/main" id="{1809A09A-0212-830D-A85D-47B0DA0003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4706" y="4671404"/>
              <a:ext cx="539071" cy="539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Flèche vers la droite 46">
            <a:extLst>
              <a:ext uri="{FF2B5EF4-FFF2-40B4-BE49-F238E27FC236}">
                <a16:creationId xmlns:a16="http://schemas.microsoft.com/office/drawing/2014/main" id="{56CEA138-A07E-96F1-6221-2EAB97AD3FC1}"/>
              </a:ext>
            </a:extLst>
          </p:cNvPr>
          <p:cNvSpPr/>
          <p:nvPr/>
        </p:nvSpPr>
        <p:spPr>
          <a:xfrm rot="18638643">
            <a:off x="1673965" y="2832428"/>
            <a:ext cx="752575" cy="27951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9" name="Picture 8" descr="Full Amazon S3 Guide (2020) | Logicata">
            <a:extLst>
              <a:ext uri="{FF2B5EF4-FFF2-40B4-BE49-F238E27FC236}">
                <a16:creationId xmlns:a16="http://schemas.microsoft.com/office/drawing/2014/main" id="{4CE7F3F1-B620-BA87-A552-82A5A653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735" y="1914760"/>
            <a:ext cx="753096" cy="75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8D6B5BC-16C1-1E28-1CF9-D080FD866355}"/>
              </a:ext>
            </a:extLst>
          </p:cNvPr>
          <p:cNvSpPr/>
          <p:nvPr/>
        </p:nvSpPr>
        <p:spPr>
          <a:xfrm>
            <a:off x="75136" y="952106"/>
            <a:ext cx="2999659" cy="40930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Google Shape;422;p40">
            <a:extLst>
              <a:ext uri="{FF2B5EF4-FFF2-40B4-BE49-F238E27FC236}">
                <a16:creationId xmlns:a16="http://schemas.microsoft.com/office/drawing/2014/main" id="{02F0DCBB-B099-22A3-703E-3B398E375ADC}"/>
              </a:ext>
            </a:extLst>
          </p:cNvPr>
          <p:cNvSpPr txBox="1"/>
          <p:nvPr/>
        </p:nvSpPr>
        <p:spPr>
          <a:xfrm>
            <a:off x="1731934" y="4464199"/>
            <a:ext cx="1274398" cy="88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fr-FR" b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Current</a:t>
            </a:r>
            <a:r>
              <a:rPr lang="fr-FR" b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infrastructure</a:t>
            </a: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D96117CB-9F09-E1AD-FAAA-917BAEDA6523}"/>
              </a:ext>
            </a:extLst>
          </p:cNvPr>
          <p:cNvGrpSpPr/>
          <p:nvPr/>
        </p:nvGrpSpPr>
        <p:grpSpPr>
          <a:xfrm>
            <a:off x="3816366" y="1938529"/>
            <a:ext cx="513041" cy="513041"/>
            <a:chOff x="3730983" y="2058709"/>
            <a:chExt cx="513041" cy="513041"/>
          </a:xfrm>
        </p:grpSpPr>
        <p:pic>
          <p:nvPicPr>
            <p:cNvPr id="53" name="Picture 2" descr="Heroku - Icônes des médias sociaux gratuites">
              <a:extLst>
                <a:ext uri="{FF2B5EF4-FFF2-40B4-BE49-F238E27FC236}">
                  <a16:creationId xmlns:a16="http://schemas.microsoft.com/office/drawing/2014/main" id="{654A2720-B7F8-4C6C-8A01-3AB1792794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2350" y="2061443"/>
              <a:ext cx="510307" cy="510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Red cross not OK vector symbol | Free SVG">
              <a:extLst>
                <a:ext uri="{FF2B5EF4-FFF2-40B4-BE49-F238E27FC236}">
                  <a16:creationId xmlns:a16="http://schemas.microsoft.com/office/drawing/2014/main" id="{29D759B1-A4CD-0C3B-4C93-A06AB4380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983" y="2058709"/>
              <a:ext cx="513041" cy="513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Picture 6" descr="deta-space · GitHub Topics · GitHub">
            <a:extLst>
              <a:ext uri="{FF2B5EF4-FFF2-40B4-BE49-F238E27FC236}">
                <a16:creationId xmlns:a16="http://schemas.microsoft.com/office/drawing/2014/main" id="{45AD9B20-D1B4-415D-C2F8-136C0FCD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761" y="1854938"/>
            <a:ext cx="680221" cy="68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Flèche vers la droite 57">
            <a:extLst>
              <a:ext uri="{FF2B5EF4-FFF2-40B4-BE49-F238E27FC236}">
                <a16:creationId xmlns:a16="http://schemas.microsoft.com/office/drawing/2014/main" id="{1072289D-4202-1856-CFD3-567261DCAD9C}"/>
              </a:ext>
            </a:extLst>
          </p:cNvPr>
          <p:cNvSpPr/>
          <p:nvPr/>
        </p:nvSpPr>
        <p:spPr>
          <a:xfrm rot="10800000">
            <a:off x="3143656" y="2031170"/>
            <a:ext cx="551465" cy="37418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Flèche vers la droite 58">
            <a:extLst>
              <a:ext uri="{FF2B5EF4-FFF2-40B4-BE49-F238E27FC236}">
                <a16:creationId xmlns:a16="http://schemas.microsoft.com/office/drawing/2014/main" id="{C76EC7AF-711B-A14C-64B5-1DA9E89A6393}"/>
              </a:ext>
            </a:extLst>
          </p:cNvPr>
          <p:cNvSpPr/>
          <p:nvPr/>
        </p:nvSpPr>
        <p:spPr>
          <a:xfrm>
            <a:off x="5338348" y="1625391"/>
            <a:ext cx="760119" cy="3954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1D810DE6-D603-4D95-90DC-E2CBE31CDA19}"/>
              </a:ext>
            </a:extLst>
          </p:cNvPr>
          <p:cNvSpPr txBox="1"/>
          <p:nvPr/>
        </p:nvSpPr>
        <p:spPr>
          <a:xfrm>
            <a:off x="6196483" y="952106"/>
            <a:ext cx="22974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Accessible at : https://fastapideta-1-a3617093.deta.app/ </a:t>
            </a:r>
          </a:p>
          <a:p>
            <a:pPr algn="ctr"/>
            <a:endParaRPr lang="fr-FR" dirty="0"/>
          </a:p>
        </p:txBody>
      </p:sp>
      <p:pic>
        <p:nvPicPr>
          <p:cNvPr id="1027" name="Image 1026">
            <a:extLst>
              <a:ext uri="{FF2B5EF4-FFF2-40B4-BE49-F238E27FC236}">
                <a16:creationId xmlns:a16="http://schemas.microsoft.com/office/drawing/2014/main" id="{7EF65633-3611-CFEB-098C-F87B7419E0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45204" y="1788785"/>
            <a:ext cx="1399166" cy="764983"/>
          </a:xfrm>
          <a:prstGeom prst="rect">
            <a:avLst/>
          </a:prstGeom>
        </p:spPr>
      </p:pic>
      <p:pic>
        <p:nvPicPr>
          <p:cNvPr id="1032" name="Picture 8" descr="JSON File icon PNG and SVG Vector Free Download">
            <a:extLst>
              <a:ext uri="{FF2B5EF4-FFF2-40B4-BE49-F238E27FC236}">
                <a16:creationId xmlns:a16="http://schemas.microsoft.com/office/drawing/2014/main" id="{E5F4BC6E-ACB6-3CFF-1C7E-F164DBC25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89" y="1767136"/>
            <a:ext cx="782699" cy="7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12" descr="FastAPI">
            <a:extLst>
              <a:ext uri="{FF2B5EF4-FFF2-40B4-BE49-F238E27FC236}">
                <a16:creationId xmlns:a16="http://schemas.microsoft.com/office/drawing/2014/main" id="{DF009F0C-0013-978D-435B-B632BF1D2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811" y="1034946"/>
            <a:ext cx="2321513" cy="83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lask (framework) — Wikipédia">
            <a:extLst>
              <a:ext uri="{FF2B5EF4-FFF2-40B4-BE49-F238E27FC236}">
                <a16:creationId xmlns:a16="http://schemas.microsoft.com/office/drawing/2014/main" id="{5BB5449C-17CD-AEEC-8D0D-0D97FCBEE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636" y="3397025"/>
            <a:ext cx="1802533" cy="70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ZoneTexte 1032">
            <a:extLst>
              <a:ext uri="{FF2B5EF4-FFF2-40B4-BE49-F238E27FC236}">
                <a16:creationId xmlns:a16="http://schemas.microsoft.com/office/drawing/2014/main" id="{C4FA05B3-2243-B4CA-63FC-26047AE38AAE}"/>
              </a:ext>
            </a:extLst>
          </p:cNvPr>
          <p:cNvSpPr txBox="1"/>
          <p:nvPr/>
        </p:nvSpPr>
        <p:spPr>
          <a:xfrm>
            <a:off x="3196040" y="1650645"/>
            <a:ext cx="229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Host on</a:t>
            </a:r>
          </a:p>
          <a:p>
            <a:pPr algn="ctr"/>
            <a:endParaRPr lang="fr-FR" dirty="0"/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D9ADC523-8679-DBD4-DBDE-1901BC1A1A72}"/>
              </a:ext>
            </a:extLst>
          </p:cNvPr>
          <p:cNvSpPr txBox="1"/>
          <p:nvPr/>
        </p:nvSpPr>
        <p:spPr>
          <a:xfrm>
            <a:off x="3179319" y="4103017"/>
            <a:ext cx="2297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Host on</a:t>
            </a:r>
          </a:p>
          <a:p>
            <a:pPr algn="ctr"/>
            <a:endParaRPr lang="fr-FR" dirty="0"/>
          </a:p>
        </p:txBody>
      </p:sp>
      <p:pic>
        <p:nvPicPr>
          <p:cNvPr id="1040" name="Picture 16" descr="Amazon Web Services — Wikipédia">
            <a:extLst>
              <a:ext uri="{FF2B5EF4-FFF2-40B4-BE49-F238E27FC236}">
                <a16:creationId xmlns:a16="http://schemas.microsoft.com/office/drawing/2014/main" id="{52D0706C-A318-C3A8-6E27-18B7F622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55" y="4528788"/>
            <a:ext cx="672292" cy="40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What is Amazon EC2 in AWS? | DevOps Automateinfra Learning">
            <a:extLst>
              <a:ext uri="{FF2B5EF4-FFF2-40B4-BE49-F238E27FC236}">
                <a16:creationId xmlns:a16="http://schemas.microsoft.com/office/drawing/2014/main" id="{051EE101-90F8-87C5-0D76-3FF285D4C8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1" t="15202" b="40449"/>
          <a:stretch/>
        </p:blipFill>
        <p:spPr bwMode="auto">
          <a:xfrm>
            <a:off x="4423409" y="4415385"/>
            <a:ext cx="1621965" cy="65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Flèche vers la droite 1036">
            <a:extLst>
              <a:ext uri="{FF2B5EF4-FFF2-40B4-BE49-F238E27FC236}">
                <a16:creationId xmlns:a16="http://schemas.microsoft.com/office/drawing/2014/main" id="{7B8EB4B5-5BBF-96E7-6A7D-538766BEEBA8}"/>
              </a:ext>
            </a:extLst>
          </p:cNvPr>
          <p:cNvSpPr/>
          <p:nvPr/>
        </p:nvSpPr>
        <p:spPr>
          <a:xfrm>
            <a:off x="5338348" y="4082154"/>
            <a:ext cx="760119" cy="395492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9" name="ZoneTexte 1038">
            <a:extLst>
              <a:ext uri="{FF2B5EF4-FFF2-40B4-BE49-F238E27FC236}">
                <a16:creationId xmlns:a16="http://schemas.microsoft.com/office/drawing/2014/main" id="{5B5951F7-6A2C-3018-79F0-66F57CA6C63B}"/>
              </a:ext>
            </a:extLst>
          </p:cNvPr>
          <p:cNvSpPr txBox="1"/>
          <p:nvPr/>
        </p:nvSpPr>
        <p:spPr>
          <a:xfrm>
            <a:off x="6403669" y="2913541"/>
            <a:ext cx="229744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Mulish"/>
                <a:sym typeface="Mulish"/>
              </a:rPr>
              <a:t>Accessible at : mnicolle.pro:8000</a:t>
            </a:r>
          </a:p>
          <a:p>
            <a:pPr algn="ctr"/>
            <a:endParaRPr lang="fr-FR" dirty="0"/>
          </a:p>
        </p:txBody>
      </p:sp>
      <p:pic>
        <p:nvPicPr>
          <p:cNvPr id="1041" name="Image 1040">
            <a:extLst>
              <a:ext uri="{FF2B5EF4-FFF2-40B4-BE49-F238E27FC236}">
                <a16:creationId xmlns:a16="http://schemas.microsoft.com/office/drawing/2014/main" id="{9B993F48-B3FB-5029-2BE3-233FE12B602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38966" y="3463652"/>
            <a:ext cx="2865967" cy="1643406"/>
          </a:xfrm>
          <a:prstGeom prst="rect">
            <a:avLst/>
          </a:prstGeom>
        </p:spPr>
      </p:pic>
      <p:sp>
        <p:nvSpPr>
          <p:cNvPr id="1044" name="Accolade fermante 1043">
            <a:extLst>
              <a:ext uri="{FF2B5EF4-FFF2-40B4-BE49-F238E27FC236}">
                <a16:creationId xmlns:a16="http://schemas.microsoft.com/office/drawing/2014/main" id="{A5DDA927-483F-FB74-3BDC-E610CD31CCA7}"/>
              </a:ext>
            </a:extLst>
          </p:cNvPr>
          <p:cNvSpPr/>
          <p:nvPr/>
        </p:nvSpPr>
        <p:spPr>
          <a:xfrm rot="5400000">
            <a:off x="5905455" y="87949"/>
            <a:ext cx="395492" cy="5376875"/>
          </a:xfrm>
          <a:prstGeom prst="rightBrac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5" name="Google Shape;422;p40">
            <a:extLst>
              <a:ext uri="{FF2B5EF4-FFF2-40B4-BE49-F238E27FC236}">
                <a16:creationId xmlns:a16="http://schemas.microsoft.com/office/drawing/2014/main" id="{87BE90D2-B022-E8A3-2156-7499860DDBD5}"/>
              </a:ext>
            </a:extLst>
          </p:cNvPr>
          <p:cNvSpPr txBox="1"/>
          <p:nvPr/>
        </p:nvSpPr>
        <p:spPr>
          <a:xfrm>
            <a:off x="5517777" y="75125"/>
            <a:ext cx="3660004" cy="49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Folder =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fastapideta</a:t>
            </a:r>
            <a:r>
              <a:rPr lang="fr-FR" sz="1600" b="1" i="1" dirty="0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 &amp; </a:t>
            </a:r>
            <a:r>
              <a:rPr lang="fr-FR" sz="1600" b="1" i="1" dirty="0" err="1">
                <a:solidFill>
                  <a:schemeClr val="tx1"/>
                </a:solidFill>
                <a:latin typeface="Mulish"/>
                <a:ea typeface="Mulish"/>
                <a:cs typeface="Mulish"/>
                <a:sym typeface="Mulish"/>
              </a:rPr>
              <a:t>aws_server</a:t>
            </a:r>
            <a:endParaRPr lang="fr-FR" sz="1600" b="1" i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  <a:p>
            <a:pPr marL="171450" lvl="1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sz="2800" b="1" dirty="0">
              <a:solidFill>
                <a:schemeClr val="tx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47" name="Flèche vers la droite 1046">
            <a:extLst>
              <a:ext uri="{FF2B5EF4-FFF2-40B4-BE49-F238E27FC236}">
                <a16:creationId xmlns:a16="http://schemas.microsoft.com/office/drawing/2014/main" id="{E20CA9D6-04FB-2C25-8BB3-0C2A66C27996}"/>
              </a:ext>
            </a:extLst>
          </p:cNvPr>
          <p:cNvSpPr/>
          <p:nvPr/>
        </p:nvSpPr>
        <p:spPr>
          <a:xfrm>
            <a:off x="2011830" y="3610436"/>
            <a:ext cx="238178" cy="164435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48" name="Picture 4" descr="Database DB icon PNG and SVG Vector Free Download">
            <a:extLst>
              <a:ext uri="{FF2B5EF4-FFF2-40B4-BE49-F238E27FC236}">
                <a16:creationId xmlns:a16="http://schemas.microsoft.com/office/drawing/2014/main" id="{6E7F148F-7E39-6ED8-9E1F-6061CF667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849" y="3509736"/>
            <a:ext cx="363058" cy="44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6" descr="ElephantSQL Avis Prix &amp; Alternatives | Comparateur Logiciels.Pro">
            <a:extLst>
              <a:ext uri="{FF2B5EF4-FFF2-40B4-BE49-F238E27FC236}">
                <a16:creationId xmlns:a16="http://schemas.microsoft.com/office/drawing/2014/main" id="{FB0CDBEB-045C-DB92-B0CC-36E378012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32" y="3251904"/>
            <a:ext cx="225493" cy="2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461268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torytelling for Business by Slidesgo">
  <a:themeElements>
    <a:clrScheme name="Simple Light">
      <a:dk1>
        <a:srgbClr val="FFFFFF"/>
      </a:dk1>
      <a:lt1>
        <a:srgbClr val="678ACB"/>
      </a:lt1>
      <a:dk2>
        <a:srgbClr val="809BCE"/>
      </a:dk2>
      <a:lt2>
        <a:srgbClr val="A8BCE0"/>
      </a:lt2>
      <a:accent1>
        <a:srgbClr val="95B8D1"/>
      </a:accent1>
      <a:accent2>
        <a:srgbClr val="B9DED1"/>
      </a:accent2>
      <a:accent3>
        <a:srgbClr val="D5EADF"/>
      </a:accent3>
      <a:accent4>
        <a:srgbClr val="F5F0BB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5231</TotalTime>
  <Words>316</Words>
  <Application>Microsoft Macintosh PowerPoint</Application>
  <PresentationFormat>Affichage à l'écran (16:9)</PresentationFormat>
  <Paragraphs>89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Poppins SemiBold</vt:lpstr>
      <vt:lpstr>Mulish</vt:lpstr>
      <vt:lpstr>Data Storytelling for Business by Slidesgo</vt:lpstr>
      <vt:lpstr>Présentation PowerPoint</vt:lpstr>
      <vt:lpstr>Project goals</vt:lpstr>
      <vt:lpstr>Recommandation engine</vt:lpstr>
      <vt:lpstr>Recommandation engine</vt:lpstr>
      <vt:lpstr>Ingest real time user interaction</vt:lpstr>
      <vt:lpstr>Ingest real time user interaction</vt:lpstr>
      <vt:lpstr>Ingest real time user interaction</vt:lpstr>
      <vt:lpstr>Real time recommandation</vt:lpstr>
      <vt:lpstr>Real time recommandation</vt:lpstr>
      <vt:lpstr>Final infrastructure</vt:lpstr>
      <vt:lpstr>Final infrastructure</vt:lpstr>
      <vt:lpstr>Final infrastructure</vt:lpstr>
      <vt:lpstr>Final infrastructure</vt:lpstr>
      <vt:lpstr>Final infrastructure</vt:lpstr>
      <vt:lpstr>Final infrastructure</vt:lpstr>
      <vt:lpstr>What’s next ?</vt:lpstr>
      <vt:lpstr>What’s next ?</vt:lpstr>
      <vt:lpstr>What’s next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</dc:title>
  <cp:lastModifiedBy>Mathieu Nicolle</cp:lastModifiedBy>
  <cp:revision>34</cp:revision>
  <dcterms:modified xsi:type="dcterms:W3CDTF">2023-04-09T17:08:01Z</dcterms:modified>
</cp:coreProperties>
</file>